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2"/>
  </p:notesMasterIdLst>
  <p:sldIdLst>
    <p:sldId id="256" r:id="rId2"/>
    <p:sldId id="257" r:id="rId3"/>
    <p:sldId id="264" r:id="rId4"/>
    <p:sldId id="258" r:id="rId5"/>
    <p:sldId id="262" r:id="rId6"/>
    <p:sldId id="263" r:id="rId7"/>
    <p:sldId id="259" r:id="rId8"/>
    <p:sldId id="260" r:id="rId9"/>
    <p:sldId id="265"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647A1D-7516-470F-868D-28FC16BE8E81}" type="datetimeFigureOut">
              <a:rPr lang="en-US" smtClean="0"/>
              <a:t>4/30/2013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20C3EF-1E15-4689-B51F-A757EADBF02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20C3EF-1E15-4689-B51F-A757EADBF02A}"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EA3CBB6-557A-40C9-87D7-2BA7EC435C2D}" type="datetimeFigureOut">
              <a:rPr lang="en-US" smtClean="0"/>
              <a:t>4/30/2013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BCC2F1F-C0B6-4D50-A890-5157CAC3590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A3CBB6-557A-40C9-87D7-2BA7EC435C2D}"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C2F1F-C0B6-4D50-A890-5157CAC3590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A3CBB6-557A-40C9-87D7-2BA7EC435C2D}"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C2F1F-C0B6-4D50-A890-5157CAC3590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A3CBB6-557A-40C9-87D7-2BA7EC435C2D}"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C2F1F-C0B6-4D50-A890-5157CAC3590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A3CBB6-557A-40C9-87D7-2BA7EC435C2D}"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C2F1F-C0B6-4D50-A890-5157CAC3590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A3CBB6-557A-40C9-87D7-2BA7EC435C2D}" type="datetimeFigureOut">
              <a:rPr lang="en-US" smtClean="0"/>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C2F1F-C0B6-4D50-A890-5157CAC3590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EA3CBB6-557A-40C9-87D7-2BA7EC435C2D}" type="datetimeFigureOut">
              <a:rPr lang="en-US" smtClean="0"/>
              <a:t>4/30/2013</a:t>
            </a:fld>
            <a:endParaRPr lang="en-US"/>
          </a:p>
        </p:txBody>
      </p:sp>
      <p:sp>
        <p:nvSpPr>
          <p:cNvPr id="27" name="Slide Number Placeholder 26"/>
          <p:cNvSpPr>
            <a:spLocks noGrp="1"/>
          </p:cNvSpPr>
          <p:nvPr>
            <p:ph type="sldNum" sz="quarter" idx="11"/>
          </p:nvPr>
        </p:nvSpPr>
        <p:spPr/>
        <p:txBody>
          <a:bodyPr rtlCol="0"/>
          <a:lstStyle/>
          <a:p>
            <a:fld id="{EBCC2F1F-C0B6-4D50-A890-5157CAC3590D}"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EA3CBB6-557A-40C9-87D7-2BA7EC435C2D}" type="datetimeFigureOut">
              <a:rPr lang="en-US" smtClean="0"/>
              <a:t>4/30/2013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BCC2F1F-C0B6-4D50-A890-5157CAC3590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3CBB6-557A-40C9-87D7-2BA7EC435C2D}" type="datetimeFigureOut">
              <a:rPr lang="en-US" smtClean="0"/>
              <a:t>4/30/2013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CC2F1F-C0B6-4D50-A890-5157CAC359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A3CBB6-557A-40C9-87D7-2BA7EC435C2D}" type="datetimeFigureOut">
              <a:rPr lang="en-US" smtClean="0"/>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C2F1F-C0B6-4D50-A890-5157CAC3590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A3CBB6-557A-40C9-87D7-2BA7EC435C2D}" type="datetimeFigureOut">
              <a:rPr lang="en-US" smtClean="0"/>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C2F1F-C0B6-4D50-A890-5157CAC3590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EA3CBB6-557A-40C9-87D7-2BA7EC435C2D}" type="datetimeFigureOut">
              <a:rPr lang="en-US" smtClean="0"/>
              <a:t>4/30/2013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BCC2F1F-C0B6-4D50-A890-5157CAC3590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nnah.com/riyadussaliheen/1/57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quran.com/15" TargetMode="External"/><Relationship Id="rId4" Type="http://schemas.openxmlformats.org/officeDocument/2006/relationships/hyperlink" Target="http://www.scribd.com/doc/99907716/Purification-of-the-Heart-by-Hamza-Yusuf-Complet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False Hope</a:t>
            </a:r>
            <a:endParaRPr lang="en-US" dirty="0"/>
          </a:p>
        </p:txBody>
      </p:sp>
      <p:sp>
        <p:nvSpPr>
          <p:cNvPr id="3" name="Subtitle 2"/>
          <p:cNvSpPr>
            <a:spLocks noGrp="1"/>
          </p:cNvSpPr>
          <p:nvPr>
            <p:ph type="subTitle" idx="1"/>
          </p:nvPr>
        </p:nvSpPr>
        <p:spPr/>
        <p:txBody>
          <a:bodyPr/>
          <a:lstStyle/>
          <a:p>
            <a:r>
              <a:rPr lang="en-US" dirty="0" smtClean="0"/>
              <a:t>By: Ibrahim </a:t>
            </a:r>
            <a:r>
              <a:rPr lang="en-US" dirty="0" err="1" smtClean="0"/>
              <a:t>Houissa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smtClean="0">
                <a:hlinkClick r:id="rId3"/>
              </a:rPr>
              <a:t>sunnah.com/riyadussaliheen/1/577</a:t>
            </a:r>
            <a:endParaRPr lang="en-US" dirty="0" smtClean="0"/>
          </a:p>
          <a:p>
            <a:r>
              <a:rPr lang="en-US" dirty="0" smtClean="0">
                <a:hlinkClick r:id="rId4"/>
              </a:rPr>
              <a:t>http://</a:t>
            </a:r>
            <a:r>
              <a:rPr lang="en-US" dirty="0" smtClean="0">
                <a:hlinkClick r:id="rId4"/>
              </a:rPr>
              <a:t>www.scribd.com/doc/99907716/Purification-of-the-Heart-by-Hamza-Yusuf-Complete</a:t>
            </a:r>
            <a:endParaRPr lang="en-US" dirty="0" smtClean="0"/>
          </a:p>
          <a:p>
            <a:r>
              <a:rPr lang="en-US" dirty="0" smtClean="0">
                <a:hlinkClick r:id="rId5"/>
              </a:rPr>
              <a:t>http://</a:t>
            </a:r>
            <a:r>
              <a:rPr lang="en-US" dirty="0" smtClean="0">
                <a:hlinkClick r:id="rId5"/>
              </a:rPr>
              <a:t>quran.com/15</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p:txBody>
          <a:bodyPr/>
          <a:lstStyle/>
          <a:p>
            <a:r>
              <a:rPr lang="en-US" dirty="0" smtClean="0"/>
              <a:t>False hope is believing that one has a long life ahead of him and won’t die soon.</a:t>
            </a:r>
            <a:endParaRPr lang="en-US" dirty="0"/>
          </a:p>
        </p:txBody>
      </p:sp>
      <p:pic>
        <p:nvPicPr>
          <p:cNvPr id="1026" name="Picture 2" descr="http://3.bp.blogspot.com/_MtrJhT72yUY/TUxZwdRcEnI/AAAAAAAAAuM/NFrkiBYEmNQ/s1600/300-time-to-live.jpg"/>
          <p:cNvPicPr>
            <a:picLocks noChangeAspect="1" noChangeArrowheads="1"/>
          </p:cNvPicPr>
          <p:nvPr/>
        </p:nvPicPr>
        <p:blipFill>
          <a:blip r:embed="rId2" cstate="print"/>
          <a:srcRect/>
          <a:stretch>
            <a:fillRect/>
          </a:stretch>
        </p:blipFill>
        <p:spPr bwMode="auto">
          <a:xfrm>
            <a:off x="2743200" y="3276600"/>
            <a:ext cx="3886200" cy="32773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False Hope</a:t>
            </a:r>
            <a:endParaRPr lang="en-US" dirty="0"/>
          </a:p>
        </p:txBody>
      </p:sp>
      <p:sp>
        <p:nvSpPr>
          <p:cNvPr id="3" name="Content Placeholder 2"/>
          <p:cNvSpPr>
            <a:spLocks noGrp="1"/>
          </p:cNvSpPr>
          <p:nvPr>
            <p:ph idx="1"/>
          </p:nvPr>
        </p:nvSpPr>
        <p:spPr/>
        <p:txBody>
          <a:bodyPr/>
          <a:lstStyle/>
          <a:p>
            <a:r>
              <a:rPr lang="en-US" dirty="0" smtClean="0"/>
              <a:t>Wretchedness- Hard Hearted and Plunging Headlong</a:t>
            </a:r>
          </a:p>
          <a:p>
            <a:r>
              <a:rPr lang="en-US" dirty="0" smtClean="0"/>
              <a:t>Felicitous- Fortunate </a:t>
            </a:r>
            <a:r>
              <a:rPr lang="en-US" smtClean="0"/>
              <a:t>and Cautious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 to Heart Types </a:t>
            </a:r>
            <a:endParaRPr lang="en-US" dirty="0"/>
          </a:p>
        </p:txBody>
      </p:sp>
      <p:sp>
        <p:nvSpPr>
          <p:cNvPr id="3" name="Content Placeholder 2"/>
          <p:cNvSpPr>
            <a:spLocks noGrp="1"/>
          </p:cNvSpPr>
          <p:nvPr>
            <p:ph idx="1"/>
          </p:nvPr>
        </p:nvSpPr>
        <p:spPr/>
        <p:txBody>
          <a:bodyPr/>
          <a:lstStyle/>
          <a:p>
            <a:r>
              <a:rPr lang="en-US" dirty="0" smtClean="0"/>
              <a:t>This is one of the diseases that is of the Hypotonic Heart. </a:t>
            </a:r>
          </a:p>
          <a:p>
            <a:r>
              <a:rPr lang="en-US" dirty="0" smtClean="0"/>
              <a:t>It is Curable.</a:t>
            </a:r>
          </a:p>
          <a:p>
            <a:r>
              <a:rPr lang="en-US" dirty="0" smtClean="0"/>
              <a:t>It makes the Heart Weak.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Quran</a:t>
            </a:r>
            <a:endParaRPr lang="en-US" dirty="0"/>
          </a:p>
        </p:txBody>
      </p:sp>
      <p:sp>
        <p:nvSpPr>
          <p:cNvPr id="3" name="Content Placeholder 2"/>
          <p:cNvSpPr>
            <a:spLocks noGrp="1"/>
          </p:cNvSpPr>
          <p:nvPr>
            <p:ph idx="1"/>
          </p:nvPr>
        </p:nvSpPr>
        <p:spPr>
          <a:xfrm>
            <a:off x="381000" y="4572000"/>
            <a:ext cx="8229600" cy="2057400"/>
          </a:xfrm>
        </p:spPr>
        <p:txBody>
          <a:bodyPr>
            <a:normAutofit lnSpcReduction="10000"/>
          </a:bodyPr>
          <a:lstStyle/>
          <a:p>
            <a:r>
              <a:rPr lang="en-US" b="1" dirty="0"/>
              <a:t>It may be that those who disbelieve wish ardently that they were Muslims. (2) Let them eat and enjoy life, and let (false) hope beguile them. They will come to know! (3)</a:t>
            </a:r>
          </a:p>
        </p:txBody>
      </p:sp>
      <p:pic>
        <p:nvPicPr>
          <p:cNvPr id="6151" name="Picture 7" descr="15:2"/>
          <p:cNvPicPr>
            <a:picLocks noChangeAspect="1" noChangeArrowheads="1"/>
          </p:cNvPicPr>
          <p:nvPr/>
        </p:nvPicPr>
        <p:blipFill>
          <a:blip r:embed="rId2" cstate="print"/>
          <a:srcRect l="25790"/>
          <a:stretch>
            <a:fillRect/>
          </a:stretch>
        </p:blipFill>
        <p:spPr bwMode="auto">
          <a:xfrm>
            <a:off x="914400" y="2514600"/>
            <a:ext cx="7016563" cy="714375"/>
          </a:xfrm>
          <a:prstGeom prst="rect">
            <a:avLst/>
          </a:prstGeom>
          <a:noFill/>
        </p:spPr>
      </p:pic>
      <p:pic>
        <p:nvPicPr>
          <p:cNvPr id="6153" name="Picture 9" descr="15:3"/>
          <p:cNvPicPr>
            <a:picLocks noChangeAspect="1" noChangeArrowheads="1"/>
          </p:cNvPicPr>
          <p:nvPr/>
        </p:nvPicPr>
        <p:blipFill>
          <a:blip r:embed="rId3" cstate="print"/>
          <a:srcRect/>
          <a:stretch>
            <a:fillRect/>
          </a:stretch>
        </p:blipFill>
        <p:spPr bwMode="auto">
          <a:xfrm>
            <a:off x="-6163" y="3276600"/>
            <a:ext cx="9150163" cy="92179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Hadith</a:t>
            </a:r>
            <a:endParaRPr lang="en-US" dirty="0"/>
          </a:p>
        </p:txBody>
      </p:sp>
      <p:sp>
        <p:nvSpPr>
          <p:cNvPr id="3" name="Content Placeholder 2"/>
          <p:cNvSpPr>
            <a:spLocks noGrp="1"/>
          </p:cNvSpPr>
          <p:nvPr>
            <p:ph idx="1"/>
          </p:nvPr>
        </p:nvSpPr>
        <p:spPr>
          <a:xfrm>
            <a:off x="457200" y="4267200"/>
            <a:ext cx="8229600" cy="2438400"/>
          </a:xfrm>
        </p:spPr>
        <p:txBody>
          <a:bodyPr>
            <a:normAutofit fontScale="70000" lnSpcReduction="20000"/>
          </a:bodyPr>
          <a:lstStyle/>
          <a:p>
            <a:r>
              <a:rPr lang="en-US" dirty="0" smtClean="0"/>
              <a:t>The Prophet () drew up a square and in the middle of it he drew a line, the end of which jutted out beyond the square. Further across the middle line, he drew a number of smaller lines. Then he () said, "The figure represents man and the encircling square is the death which is encompassing him. The middle line represents his desires and the smaller lines are vicissitudes of life. If one of those misses him, another distresses him, and if that one misses him, he falls victim to another."</a:t>
            </a:r>
            <a:endParaRPr lang="en-US" dirty="0"/>
          </a:p>
        </p:txBody>
      </p:sp>
      <p:pic>
        <p:nvPicPr>
          <p:cNvPr id="22530" name="Picture 2"/>
          <p:cNvPicPr>
            <a:picLocks noChangeAspect="1" noChangeArrowheads="1"/>
          </p:cNvPicPr>
          <p:nvPr/>
        </p:nvPicPr>
        <p:blipFill>
          <a:blip r:embed="rId2" cstate="print"/>
          <a:srcRect/>
          <a:stretch>
            <a:fillRect/>
          </a:stretch>
        </p:blipFill>
        <p:spPr bwMode="auto">
          <a:xfrm>
            <a:off x="990600" y="2133600"/>
            <a:ext cx="7086600" cy="198249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Dangers</a:t>
            </a:r>
            <a:endParaRPr lang="en-US" dirty="0"/>
          </a:p>
        </p:txBody>
      </p:sp>
      <p:sp>
        <p:nvSpPr>
          <p:cNvPr id="3" name="Content Placeholder 2"/>
          <p:cNvSpPr>
            <a:spLocks noGrp="1"/>
          </p:cNvSpPr>
          <p:nvPr>
            <p:ph idx="1"/>
          </p:nvPr>
        </p:nvSpPr>
        <p:spPr/>
        <p:txBody>
          <a:bodyPr/>
          <a:lstStyle/>
          <a:p>
            <a:r>
              <a:rPr lang="en-US" dirty="0" smtClean="0"/>
              <a:t>It could be a form of shirk.</a:t>
            </a:r>
          </a:p>
          <a:p>
            <a:r>
              <a:rPr lang="en-US" dirty="0" smtClean="0"/>
              <a:t>One does bad thinking he will have time to repent tomorrow.</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and Cure</a:t>
            </a:r>
            <a:endParaRPr lang="en-US" dirty="0"/>
          </a:p>
        </p:txBody>
      </p:sp>
      <p:sp>
        <p:nvSpPr>
          <p:cNvPr id="3" name="Content Placeholder 2"/>
          <p:cNvSpPr>
            <a:spLocks noGrp="1"/>
          </p:cNvSpPr>
          <p:nvPr>
            <p:ph idx="1"/>
          </p:nvPr>
        </p:nvSpPr>
        <p:spPr/>
        <p:txBody>
          <a:bodyPr/>
          <a:lstStyle/>
          <a:p>
            <a:r>
              <a:rPr lang="en-US" dirty="0" smtClean="0"/>
              <a:t>It can be prevented by living every day to its fullest and doing the best of deeds every day.</a:t>
            </a:r>
          </a:p>
          <a:p>
            <a:r>
              <a:rPr lang="en-US" dirty="0" smtClean="0"/>
              <a:t>Also one must know that they will die and they have to accept that that is unknown and only controlled by Allah.</a:t>
            </a:r>
          </a:p>
          <a:p>
            <a:r>
              <a:rPr lang="en-US" dirty="0" smtClean="0"/>
              <a:t>It can be cured by realizing your lack of power within your own life.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of Man and Shah</a:t>
            </a:r>
            <a:endParaRPr lang="en-US" dirty="0"/>
          </a:p>
        </p:txBody>
      </p:sp>
      <p:pic>
        <p:nvPicPr>
          <p:cNvPr id="23554" name="Picture 2" descr="http://www.sacred-texts.com/jud/jftl/img/16200.jpg"/>
          <p:cNvPicPr>
            <a:picLocks noChangeAspect="1" noChangeArrowheads="1"/>
          </p:cNvPicPr>
          <p:nvPr/>
        </p:nvPicPr>
        <p:blipFill>
          <a:blip r:embed="rId2" cstate="print"/>
          <a:srcRect/>
          <a:stretch>
            <a:fillRect/>
          </a:stretch>
        </p:blipFill>
        <p:spPr bwMode="auto">
          <a:xfrm>
            <a:off x="1295400" y="1905000"/>
            <a:ext cx="3200400" cy="4704588"/>
          </a:xfrm>
          <a:prstGeom prst="rect">
            <a:avLst/>
          </a:prstGeom>
          <a:noFill/>
        </p:spPr>
      </p:pic>
      <p:sp>
        <p:nvSpPr>
          <p:cNvPr id="5" name="TextBox 4"/>
          <p:cNvSpPr txBox="1"/>
          <p:nvPr/>
        </p:nvSpPr>
        <p:spPr>
          <a:xfrm rot="16200000">
            <a:off x="64577" y="3593023"/>
            <a:ext cx="2068977" cy="369332"/>
          </a:xfrm>
          <a:prstGeom prst="rect">
            <a:avLst/>
          </a:prstGeom>
          <a:noFill/>
        </p:spPr>
        <p:txBody>
          <a:bodyPr wrap="square" rtlCol="0">
            <a:spAutoFit/>
          </a:bodyPr>
          <a:lstStyle/>
          <a:p>
            <a:r>
              <a:rPr lang="en-US" dirty="0" smtClean="0"/>
              <a:t>Hope for Benefit</a:t>
            </a:r>
            <a:endParaRPr lang="en-US" dirty="0"/>
          </a:p>
        </p:txBody>
      </p:sp>
      <p:sp>
        <p:nvSpPr>
          <p:cNvPr id="6" name="TextBox 5"/>
          <p:cNvSpPr txBox="1"/>
          <p:nvPr/>
        </p:nvSpPr>
        <p:spPr>
          <a:xfrm>
            <a:off x="5029200" y="3200400"/>
            <a:ext cx="3429000" cy="923330"/>
          </a:xfrm>
          <a:prstGeom prst="rect">
            <a:avLst/>
          </a:prstGeom>
          <a:noFill/>
        </p:spPr>
        <p:txBody>
          <a:bodyPr wrap="square" rtlCol="0">
            <a:spAutoFit/>
          </a:bodyPr>
          <a:lstStyle/>
          <a:p>
            <a:r>
              <a:rPr lang="en-US" dirty="0" smtClean="0"/>
              <a:t>Reminder- Exception is one who hopes he will live long to finish something of benefit.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96</TotalTime>
  <Words>309</Words>
  <Application>Microsoft Office PowerPoint</Application>
  <PresentationFormat>On-screen Show (4:3)</PresentationFormat>
  <Paragraphs>30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vt:lpstr>
      <vt:lpstr>False Hope</vt:lpstr>
      <vt:lpstr>What is it?</vt:lpstr>
      <vt:lpstr>Parts of False Hope</vt:lpstr>
      <vt:lpstr>Connection to Heart Types </vt:lpstr>
      <vt:lpstr>Quran</vt:lpstr>
      <vt:lpstr>Hadith</vt:lpstr>
      <vt:lpstr>Dangers</vt:lpstr>
      <vt:lpstr>Prevention and Cure</vt:lpstr>
      <vt:lpstr>Story of Man and Shah</vt:lpstr>
      <vt:lpstr>Works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False Hope</dc:title>
  <dc:creator>Ibrahim</dc:creator>
  <cp:lastModifiedBy>Ibrahim</cp:lastModifiedBy>
  <cp:revision>10</cp:revision>
  <dcterms:created xsi:type="dcterms:W3CDTF">2013-05-01T01:24:01Z</dcterms:created>
  <dcterms:modified xsi:type="dcterms:W3CDTF">2013-05-01T03:00:51Z</dcterms:modified>
</cp:coreProperties>
</file>