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112" y="-1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D1FB1B-050C-47ED-A2F6-911A84D94B3D}" type="datetimeFigureOut">
              <a:rPr lang="en-US" smtClean="0"/>
              <a:pPr/>
              <a:t>4/30/13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12DD1-D20D-4986-81CF-1BD894D82467}" type="slidenum">
              <a:rPr lang="en-US" smtClean="0"/>
              <a:pPr/>
              <a:t>‹#›</a:t>
            </a:fld>
            <a:endParaRPr lang="en-US"/>
          </a:p>
        </p:txBody>
      </p:sp>
    </p:spTree>
    <p:extLst>
      <p:ext uri="{BB962C8B-B14F-4D97-AF65-F5344CB8AC3E}">
        <p14:creationId xmlns:p14="http://schemas.microsoft.com/office/powerpoint/2010/main" val="1717593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612DD1-D20D-4986-81CF-1BD894D8246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612DD1-D20D-4986-81CF-1BD894D8246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612DD1-D20D-4986-81CF-1BD894D824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612DD1-D20D-4986-81CF-1BD894D82467}"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CA3CF6C-2D36-4C1D-B14A-177EF6A1F670}" type="datetimeFigureOut">
              <a:rPr lang="en-US" smtClean="0"/>
              <a:pPr/>
              <a:t>4/30/13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54ED01-E2A0-4C1E-8E21-014B99041579}"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3CF6C-2D36-4C1D-B14A-177EF6A1F670}" type="datetimeFigureOut">
              <a:rPr lang="en-US" smtClean="0"/>
              <a:pPr/>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6C3D-2136-4DD3-87A8-589596DED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A3CF6C-2D36-4C1D-B14A-177EF6A1F670}" type="datetimeFigureOut">
              <a:rPr lang="en-US" smtClean="0"/>
              <a:pPr/>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F056C3D-2136-4DD3-87A8-589596DED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A3CF6C-2D36-4C1D-B14A-177EF6A1F670}" type="datetimeFigureOut">
              <a:rPr lang="en-US" smtClean="0"/>
              <a:pPr/>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6C3D-2136-4DD3-87A8-589596DEDAD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CA3CF6C-2D36-4C1D-B14A-177EF6A1F670}" type="datetimeFigureOut">
              <a:rPr lang="en-US" smtClean="0"/>
              <a:pPr/>
              <a:t>4/30/13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F056C3D-2136-4DD3-87A8-589596DEDADE}"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A3CF6C-2D36-4C1D-B14A-177EF6A1F670}" type="datetimeFigureOut">
              <a:rPr lang="en-US" smtClean="0"/>
              <a:pPr/>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6C3D-2136-4DD3-87A8-589596DEDAD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A3CF6C-2D36-4C1D-B14A-177EF6A1F670}" type="datetimeFigureOut">
              <a:rPr lang="en-US" smtClean="0"/>
              <a:pPr/>
              <a:t>4/30/13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56C3D-2136-4DD3-87A8-589596DEDADE}"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A3CF6C-2D36-4C1D-B14A-177EF6A1F670}" type="datetimeFigureOut">
              <a:rPr lang="en-US" smtClean="0"/>
              <a:pPr/>
              <a:t>4/30/13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56C3D-2136-4DD3-87A8-589596DEDADE}"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CA3CF6C-2D36-4C1D-B14A-177EF6A1F670}" type="datetimeFigureOut">
              <a:rPr lang="en-US" smtClean="0"/>
              <a:pPr/>
              <a:t>4/30/13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56C3D-2136-4DD3-87A8-589596DED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3CF6C-2D36-4C1D-B14A-177EF6A1F670}" type="datetimeFigureOut">
              <a:rPr lang="en-US" smtClean="0"/>
              <a:pPr/>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54ED01-E2A0-4C1E-8E21-014B9904157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3CF6C-2D36-4C1D-B14A-177EF6A1F670}" type="datetimeFigureOut">
              <a:rPr lang="en-US" smtClean="0"/>
              <a:pPr/>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6C3D-2136-4DD3-87A8-589596DEDADE}"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CA3CF6C-2D36-4C1D-B14A-177EF6A1F670}" type="datetimeFigureOut">
              <a:rPr lang="en-US" smtClean="0"/>
              <a:pPr/>
              <a:t>4/30/13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F056C3D-2136-4DD3-87A8-589596DEDA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slamic-laws.com/eatinghabbit.htm" TargetMode="External"/><Relationship Id="rId4" Type="http://schemas.openxmlformats.org/officeDocument/2006/relationships/hyperlink" Target="http://www.muslimcouncilofcanada.com/data.php?s=5&amp;ts=5&amp;action=3&amp;id=1655" TargetMode="External"/><Relationship Id="rId5" Type="http://schemas.openxmlformats.org/officeDocument/2006/relationships/hyperlink" Target="http://islamqa.info/en/ref/96589" TargetMode="External"/><Relationship Id="rId1" Type="http://schemas.openxmlformats.org/officeDocument/2006/relationships/slideLayout" Target="../slideLayouts/slideLayout2.xml"/><Relationship Id="rId2" Type="http://schemas.openxmlformats.org/officeDocument/2006/relationships/hyperlink" Target="http://www.mensxp.com/health/live-healthy/7876-causes-and-cures-for-excessive-sleepine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484313"/>
          </a:xfrm>
        </p:spPr>
        <p:txBody>
          <a:bodyPr>
            <a:normAutofit/>
          </a:bodyPr>
          <a:lstStyle/>
          <a:p>
            <a:pPr algn="ctr"/>
            <a:r>
              <a:rPr lang="en-US" dirty="0" smtClean="0">
                <a:solidFill>
                  <a:schemeClr val="accent1">
                    <a:lumMod val="60000"/>
                    <a:lumOff val="40000"/>
                  </a:schemeClr>
                </a:solidFill>
              </a:rPr>
              <a:t>Excessive Eating and </a:t>
            </a:r>
            <a:br>
              <a:rPr lang="en-US" dirty="0" smtClean="0">
                <a:solidFill>
                  <a:schemeClr val="accent1">
                    <a:lumMod val="60000"/>
                    <a:lumOff val="40000"/>
                  </a:schemeClr>
                </a:solidFill>
              </a:rPr>
            </a:br>
            <a:r>
              <a:rPr lang="en-US" dirty="0" smtClean="0">
                <a:solidFill>
                  <a:schemeClr val="accent1">
                    <a:lumMod val="60000"/>
                    <a:lumOff val="40000"/>
                  </a:schemeClr>
                </a:solidFill>
              </a:rPr>
              <a:t>Sleeping</a:t>
            </a:r>
            <a:endParaRPr lang="en-US" dirty="0">
              <a:solidFill>
                <a:schemeClr val="accent1">
                  <a:lumMod val="60000"/>
                  <a:lumOff val="40000"/>
                </a:schemeClr>
              </a:solidFill>
            </a:endParaRPr>
          </a:p>
        </p:txBody>
      </p:sp>
      <p:pic>
        <p:nvPicPr>
          <p:cNvPr id="25602" name="Picture 2" descr="http://www.clipartguide.com/_named_clipart_images/0511-0809-2414-2276_Young_Man_Eating_a_Very_Large_Stack_of_Pancakes_Clip_Art_clipart_image.jpg"/>
          <p:cNvPicPr>
            <a:picLocks noChangeAspect="1" noChangeArrowheads="1"/>
          </p:cNvPicPr>
          <p:nvPr/>
        </p:nvPicPr>
        <p:blipFill>
          <a:blip r:embed="rId3"/>
          <a:srcRect/>
          <a:stretch>
            <a:fillRect/>
          </a:stretch>
        </p:blipFill>
        <p:spPr bwMode="auto">
          <a:xfrm>
            <a:off x="457200" y="1981200"/>
            <a:ext cx="3048000" cy="3333750"/>
          </a:xfrm>
          <a:prstGeom prst="rect">
            <a:avLst/>
          </a:prstGeom>
          <a:noFill/>
        </p:spPr>
      </p:pic>
      <p:pic>
        <p:nvPicPr>
          <p:cNvPr id="25604" name="Picture 4" descr="http://clearvieweye.net/blog/wp-content/uploads/2012/11/sleeping.jpg"/>
          <p:cNvPicPr>
            <a:picLocks noChangeAspect="1" noChangeArrowheads="1"/>
          </p:cNvPicPr>
          <p:nvPr/>
        </p:nvPicPr>
        <p:blipFill>
          <a:blip r:embed="rId4"/>
          <a:srcRect/>
          <a:stretch>
            <a:fillRect/>
          </a:stretch>
        </p:blipFill>
        <p:spPr bwMode="auto">
          <a:xfrm>
            <a:off x="4572000" y="2438400"/>
            <a:ext cx="3914437" cy="2409825"/>
          </a:xfrm>
          <a:prstGeom prst="rect">
            <a:avLst/>
          </a:prstGeom>
          <a:noFill/>
        </p:spPr>
      </p:pic>
      <p:sp>
        <p:nvSpPr>
          <p:cNvPr id="7" name="TextBox 6"/>
          <p:cNvSpPr txBox="1"/>
          <p:nvPr/>
        </p:nvSpPr>
        <p:spPr>
          <a:xfrm>
            <a:off x="6172200" y="6396335"/>
            <a:ext cx="2971800" cy="461665"/>
          </a:xfrm>
          <a:prstGeom prst="rect">
            <a:avLst/>
          </a:prstGeom>
          <a:noFill/>
        </p:spPr>
        <p:txBody>
          <a:bodyPr wrap="square" rtlCol="0">
            <a:spAutoFit/>
          </a:bodyPr>
          <a:lstStyle/>
          <a:p>
            <a:r>
              <a:rPr lang="en-US" sz="2400" dirty="0" smtClean="0"/>
              <a:t>By: Zayd Ahmed</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a:buNone/>
            </a:pPr>
            <a:r>
              <a:rPr lang="en-US" sz="2400" dirty="0" smtClean="0">
                <a:latin typeface="American Typewriter Condensed"/>
                <a:cs typeface="American Typewriter Condensed"/>
              </a:rPr>
              <a:t>Excessive Eating</a:t>
            </a:r>
          </a:p>
          <a:p>
            <a:r>
              <a:rPr lang="en-US" sz="2400" dirty="0" smtClean="0">
                <a:latin typeface="American Typewriter Condensed"/>
                <a:cs typeface="American Typewriter Condensed"/>
              </a:rPr>
              <a:t>When you eat more than your body can take.</a:t>
            </a:r>
          </a:p>
          <a:p>
            <a:pPr>
              <a:buNone/>
            </a:pPr>
            <a:endParaRPr lang="en-US" sz="2400" dirty="0" smtClean="0">
              <a:latin typeface="American Typewriter Condensed"/>
              <a:cs typeface="American Typewriter Condensed"/>
            </a:endParaRPr>
          </a:p>
          <a:p>
            <a:pPr>
              <a:buNone/>
            </a:pPr>
            <a:endParaRPr lang="en-US" sz="2400" dirty="0" smtClean="0">
              <a:latin typeface="American Typewriter Condensed"/>
              <a:cs typeface="American Typewriter Condensed"/>
            </a:endParaRPr>
          </a:p>
          <a:p>
            <a:pPr>
              <a:buNone/>
            </a:pPr>
            <a:endParaRPr lang="en-US" sz="2400" dirty="0" smtClean="0">
              <a:latin typeface="American Typewriter Condensed"/>
              <a:cs typeface="American Typewriter Condensed"/>
            </a:endParaRPr>
          </a:p>
          <a:p>
            <a:pPr>
              <a:buNone/>
            </a:pPr>
            <a:r>
              <a:rPr lang="en-US" sz="2400" dirty="0" smtClean="0">
                <a:latin typeface="American Typewriter Condensed"/>
                <a:cs typeface="American Typewriter Condensed"/>
              </a:rPr>
              <a:t>Excessive Sleeping</a:t>
            </a:r>
          </a:p>
          <a:p>
            <a:r>
              <a:rPr lang="en-US" sz="2400" dirty="0" smtClean="0">
                <a:latin typeface="American Typewriter Condensed"/>
                <a:cs typeface="American Typewriter Condensed"/>
              </a:rPr>
              <a:t>When you sleep more than your body needs.</a:t>
            </a:r>
            <a:endParaRPr lang="en-US" sz="2400" dirty="0">
              <a:latin typeface="American Typewriter Condensed"/>
              <a:cs typeface="American Typewriter Condensed"/>
            </a:endParaRPr>
          </a:p>
        </p:txBody>
      </p:sp>
      <p:sp>
        <p:nvSpPr>
          <p:cNvPr id="2" name="Title 1"/>
          <p:cNvSpPr>
            <a:spLocks noGrp="1"/>
          </p:cNvSpPr>
          <p:nvPr>
            <p:ph type="title"/>
          </p:nvPr>
        </p:nvSpPr>
        <p:spPr/>
        <p:txBody>
          <a:bodyPr>
            <a:normAutofit/>
          </a:bodyPr>
          <a:lstStyle/>
          <a:p>
            <a:r>
              <a:rPr lang="en-US" sz="5400" b="1" u="sng" dirty="0" smtClean="0">
                <a:solidFill>
                  <a:srgbClr val="C1F944"/>
                </a:solidFill>
              </a:rPr>
              <a:t>Definition</a:t>
            </a:r>
            <a:endParaRPr lang="en-US" sz="5400" b="1" u="sng" dirty="0">
              <a:solidFill>
                <a:srgbClr val="C1F944"/>
              </a:solidFill>
            </a:endParaRPr>
          </a:p>
        </p:txBody>
      </p:sp>
      <p:pic>
        <p:nvPicPr>
          <p:cNvPr id="6146" name="Picture 2" descr="http://img2.chihealth.in/images/version_2.0/articles/443683-Royalty-Free-RF-Clip-Art-Illustration-Of-A-Cartoon-Tired-Businessman-Sleeping-On-His-Desk.jpg"/>
          <p:cNvPicPr>
            <a:picLocks noChangeAspect="1" noChangeArrowheads="1"/>
          </p:cNvPicPr>
          <p:nvPr/>
        </p:nvPicPr>
        <p:blipFill>
          <a:blip r:embed="rId3"/>
          <a:srcRect/>
          <a:stretch>
            <a:fillRect/>
          </a:stretch>
        </p:blipFill>
        <p:spPr bwMode="auto">
          <a:xfrm>
            <a:off x="4800600" y="4953000"/>
            <a:ext cx="3352800" cy="1905000"/>
          </a:xfrm>
          <a:prstGeom prst="rect">
            <a:avLst/>
          </a:prstGeom>
          <a:noFill/>
        </p:spPr>
      </p:pic>
      <p:pic>
        <p:nvPicPr>
          <p:cNvPr id="5" name="Picture 4" descr="1104175-Clipart-Overweight-Blond-Boy-Eating-Cake-In-Front-Of-A-Refrigerator-Royalty-Free-Vector-Illustration.jpg"/>
          <p:cNvPicPr>
            <a:picLocks noChangeAspect="1"/>
          </p:cNvPicPr>
          <p:nvPr/>
        </p:nvPicPr>
        <p:blipFill>
          <a:blip r:embed="rId4"/>
          <a:stretch>
            <a:fillRect/>
          </a:stretch>
        </p:blipFill>
        <p:spPr>
          <a:xfrm>
            <a:off x="7391400" y="228600"/>
            <a:ext cx="1600200" cy="216243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Chalkduster"/>
                <a:cs typeface="Chalkduster"/>
              </a:rPr>
              <a:t>Al-</a:t>
            </a:r>
            <a:r>
              <a:rPr lang="en-US" sz="2400" dirty="0" err="1" smtClean="0">
                <a:latin typeface="Chalkduster"/>
                <a:cs typeface="Chalkduster"/>
              </a:rPr>
              <a:t>Miqdad</a:t>
            </a:r>
            <a:r>
              <a:rPr lang="en-US" sz="2400" dirty="0" smtClean="0">
                <a:latin typeface="Chalkduster"/>
                <a:cs typeface="Chalkduster"/>
              </a:rPr>
              <a:t> </a:t>
            </a:r>
            <a:r>
              <a:rPr lang="en-US" sz="2400" dirty="0" err="1" smtClean="0">
                <a:latin typeface="Chalkduster"/>
                <a:cs typeface="Chalkduster"/>
              </a:rPr>
              <a:t>ibn</a:t>
            </a:r>
            <a:r>
              <a:rPr lang="en-US" sz="2400" dirty="0" smtClean="0">
                <a:latin typeface="Chalkduster"/>
                <a:cs typeface="Chalkduster"/>
              </a:rPr>
              <a:t> </a:t>
            </a:r>
            <a:r>
              <a:rPr lang="en-US" sz="2400" dirty="0" err="1" smtClean="0">
                <a:latin typeface="Chalkduster"/>
                <a:cs typeface="Chalkduster"/>
              </a:rPr>
              <a:t>Ma’ad</a:t>
            </a:r>
            <a:r>
              <a:rPr lang="en-US" sz="2400" dirty="0" smtClean="0">
                <a:latin typeface="Chalkduster"/>
                <a:cs typeface="Chalkduster"/>
              </a:rPr>
              <a:t> </a:t>
            </a:r>
            <a:r>
              <a:rPr lang="en-US" sz="2400" dirty="0" err="1" smtClean="0">
                <a:latin typeface="Chalkduster"/>
                <a:cs typeface="Chalkduster"/>
              </a:rPr>
              <a:t>Yakrib</a:t>
            </a:r>
            <a:r>
              <a:rPr lang="en-US" sz="2400" dirty="0" smtClean="0">
                <a:latin typeface="Chalkduster"/>
                <a:cs typeface="Chalkduster"/>
              </a:rPr>
              <a:t> narrated that the Prophet (peace and blessings be upon him) said:</a:t>
            </a:r>
          </a:p>
          <a:p>
            <a:pPr>
              <a:buNone/>
            </a:pPr>
            <a:endParaRPr lang="en-US" sz="2400" dirty="0" smtClean="0">
              <a:latin typeface="Chalkduster"/>
              <a:cs typeface="Chalkduster"/>
            </a:endParaRPr>
          </a:p>
          <a:p>
            <a:pPr>
              <a:buNone/>
            </a:pPr>
            <a:r>
              <a:rPr lang="en-US" sz="2400" dirty="0" smtClean="0">
                <a:latin typeface="Chalkduster"/>
                <a:cs typeface="Chalkduster"/>
              </a:rPr>
              <a:t>	"</a:t>
            </a:r>
            <a:r>
              <a:rPr lang="en-US" sz="2400" b="1" dirty="0" smtClean="0">
                <a:latin typeface="Chalkduster"/>
                <a:cs typeface="Chalkduster"/>
              </a:rPr>
              <a:t>No human ever filled a container more evil than his belly. The few morsels needed to support his being shall suffice the son of Adam. But if there is no recourse then one third for his food, one third for his drink and one third for his breath.</a:t>
            </a:r>
            <a:r>
              <a:rPr lang="en-US" sz="2400" dirty="0" smtClean="0">
                <a:latin typeface="Chalkduster"/>
                <a:cs typeface="Chalkduster"/>
              </a:rPr>
              <a:t>" (Ahmad and At-</a:t>
            </a:r>
            <a:r>
              <a:rPr lang="en-US" sz="2400" dirty="0" err="1" smtClean="0">
                <a:latin typeface="Chalkduster"/>
                <a:cs typeface="Chalkduster"/>
              </a:rPr>
              <a:t>Tirmidhi</a:t>
            </a:r>
            <a:r>
              <a:rPr lang="en-US" sz="2400" dirty="0" smtClean="0">
                <a:latin typeface="Chalkduster"/>
                <a:cs typeface="Chalkduster"/>
              </a:rPr>
              <a:t>)</a:t>
            </a:r>
          </a:p>
          <a:p>
            <a:pPr>
              <a:buNone/>
            </a:pPr>
            <a:endParaRPr lang="en-US" sz="2400" dirty="0" smtClean="0"/>
          </a:p>
          <a:p>
            <a:pPr marL="64008" indent="0">
              <a:buNone/>
            </a:pPr>
            <a:endParaRPr lang="en-US" sz="2400" dirty="0"/>
          </a:p>
        </p:txBody>
      </p:sp>
      <p:sp>
        <p:nvSpPr>
          <p:cNvPr id="2" name="Title 1"/>
          <p:cNvSpPr>
            <a:spLocks noGrp="1"/>
          </p:cNvSpPr>
          <p:nvPr>
            <p:ph type="title"/>
          </p:nvPr>
        </p:nvSpPr>
        <p:spPr/>
        <p:txBody>
          <a:bodyPr/>
          <a:lstStyle/>
          <a:p>
            <a:r>
              <a:rPr lang="en-US" sz="4000" dirty="0" err="1" smtClean="0">
                <a:solidFill>
                  <a:srgbClr val="C1F944"/>
                </a:solidFill>
              </a:rPr>
              <a:t>Hadith</a:t>
            </a:r>
            <a:r>
              <a:rPr lang="en-US" sz="4000" dirty="0" smtClean="0">
                <a:solidFill>
                  <a:srgbClr val="C1F944"/>
                </a:solidFill>
              </a:rPr>
              <a:t> on Excessive Eating</a:t>
            </a:r>
            <a:endParaRPr lang="en-US" sz="4000" dirty="0">
              <a:solidFill>
                <a:srgbClr val="C1F944"/>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008" indent="0">
              <a:buNone/>
            </a:pPr>
            <a:r>
              <a:rPr lang="en-US" sz="2400" dirty="0">
                <a:latin typeface="Chalkboard"/>
                <a:cs typeface="Chalkboard"/>
              </a:rPr>
              <a:t>Imam </a:t>
            </a:r>
            <a:r>
              <a:rPr lang="en-US" sz="2400" dirty="0" err="1">
                <a:latin typeface="Chalkboard"/>
                <a:cs typeface="Chalkboard"/>
              </a:rPr>
              <a:t>Ibn</a:t>
            </a:r>
            <a:r>
              <a:rPr lang="en-US" sz="2400" dirty="0">
                <a:latin typeface="Chalkboard"/>
                <a:cs typeface="Chalkboard"/>
              </a:rPr>
              <a:t> </a:t>
            </a:r>
            <a:r>
              <a:rPr lang="en-US" sz="2400" dirty="0" err="1">
                <a:latin typeface="Chalkboard"/>
                <a:cs typeface="Chalkboard"/>
              </a:rPr>
              <a:t>Katheer</a:t>
            </a:r>
            <a:r>
              <a:rPr lang="en-US" sz="2400" dirty="0">
                <a:latin typeface="Chalkboard"/>
                <a:cs typeface="Chalkboard"/>
              </a:rPr>
              <a:t> (may </a:t>
            </a:r>
            <a:r>
              <a:rPr lang="en-US" sz="2400" dirty="0" err="1">
                <a:latin typeface="Chalkboard"/>
                <a:cs typeface="Chalkboard"/>
              </a:rPr>
              <a:t>Allaah</a:t>
            </a:r>
            <a:r>
              <a:rPr lang="en-US" sz="2400" dirty="0">
                <a:latin typeface="Chalkboard"/>
                <a:cs typeface="Chalkboard"/>
              </a:rPr>
              <a:t> have mercy on him) said: </a:t>
            </a:r>
          </a:p>
          <a:p>
            <a:pPr marL="64008" indent="0">
              <a:buNone/>
            </a:pPr>
            <a:r>
              <a:rPr lang="en-US" sz="2400" dirty="0">
                <a:latin typeface="Chalkboard"/>
                <a:cs typeface="Chalkboard"/>
              </a:rPr>
              <a:t>A</a:t>
            </a:r>
            <a:r>
              <a:rPr lang="en-US" sz="2400" dirty="0" smtClean="0">
                <a:latin typeface="Chalkboard"/>
                <a:cs typeface="Chalkboard"/>
              </a:rPr>
              <a:t>mong </a:t>
            </a:r>
            <a:r>
              <a:rPr lang="en-US" sz="2400" dirty="0">
                <a:latin typeface="Chalkboard"/>
                <a:cs typeface="Chalkboard"/>
              </a:rPr>
              <a:t>the signs is that which has been created for you of sleep by night and by day, in which you get rest and stillness, and exhaustion and tiredness are taken away; and wakefulness and striving for one’s livelihood have been ordained during the day. </a:t>
            </a:r>
          </a:p>
          <a:p>
            <a:pPr marL="64008" indent="0">
              <a:buNone/>
            </a:pPr>
            <a:endParaRPr lang="en-US" sz="2400" dirty="0" smtClean="0">
              <a:latin typeface="Chalkboard"/>
              <a:cs typeface="Chalkboard"/>
            </a:endParaRPr>
          </a:p>
          <a:p>
            <a:pPr marL="64008" indent="0">
              <a:buNone/>
            </a:pPr>
            <a:r>
              <a:rPr lang="en-US" sz="2400" dirty="0" err="1" smtClean="0">
                <a:latin typeface="Chalkboard"/>
                <a:cs typeface="Chalkboard"/>
              </a:rPr>
              <a:t>Tafseer</a:t>
            </a:r>
            <a:r>
              <a:rPr lang="en-US" sz="2400" dirty="0" smtClean="0">
                <a:latin typeface="Chalkboard"/>
                <a:cs typeface="Chalkboard"/>
              </a:rPr>
              <a:t> </a:t>
            </a:r>
            <a:r>
              <a:rPr lang="en-US" sz="2400" dirty="0" err="1">
                <a:latin typeface="Chalkboard"/>
                <a:cs typeface="Chalkboard"/>
              </a:rPr>
              <a:t>Ibn</a:t>
            </a:r>
            <a:r>
              <a:rPr lang="en-US" sz="2400" dirty="0">
                <a:latin typeface="Chalkboard"/>
                <a:cs typeface="Chalkboard"/>
              </a:rPr>
              <a:t> </a:t>
            </a:r>
            <a:r>
              <a:rPr lang="en-US" sz="2400" dirty="0" err="1">
                <a:latin typeface="Chalkboard"/>
                <a:cs typeface="Chalkboard"/>
              </a:rPr>
              <a:t>Katheer</a:t>
            </a:r>
            <a:r>
              <a:rPr lang="en-US" sz="2400" dirty="0">
                <a:latin typeface="Chalkboard"/>
                <a:cs typeface="Chalkboard"/>
              </a:rPr>
              <a:t> (6/310). </a:t>
            </a:r>
          </a:p>
        </p:txBody>
      </p:sp>
      <p:sp>
        <p:nvSpPr>
          <p:cNvPr id="2" name="Title 1"/>
          <p:cNvSpPr>
            <a:spLocks noGrp="1"/>
          </p:cNvSpPr>
          <p:nvPr>
            <p:ph type="title"/>
          </p:nvPr>
        </p:nvSpPr>
        <p:spPr>
          <a:xfrm>
            <a:off x="-228600" y="304800"/>
            <a:ext cx="9155962" cy="876841"/>
          </a:xfrm>
        </p:spPr>
        <p:txBody>
          <a:bodyPr>
            <a:noAutofit/>
          </a:bodyPr>
          <a:lstStyle/>
          <a:p>
            <a:r>
              <a:rPr lang="en-US" sz="4800" dirty="0" err="1" smtClean="0">
                <a:solidFill>
                  <a:srgbClr val="C1F944"/>
                </a:solidFill>
              </a:rPr>
              <a:t>Hadith</a:t>
            </a:r>
            <a:r>
              <a:rPr lang="en-US" sz="4800" dirty="0" smtClean="0">
                <a:solidFill>
                  <a:srgbClr val="C1F944"/>
                </a:solidFill>
              </a:rPr>
              <a:t> on Excessive Sleeping</a:t>
            </a:r>
            <a:endParaRPr lang="en-US" sz="4800" dirty="0">
              <a:solidFill>
                <a:srgbClr val="C1F944"/>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400" dirty="0" smtClean="0">
                <a:latin typeface="Ayuthaya"/>
                <a:cs typeface="Ayuthaya"/>
              </a:rPr>
              <a:t>One disease I was given was Excessive </a:t>
            </a:r>
            <a:r>
              <a:rPr lang="en-US" sz="2400" dirty="0">
                <a:latin typeface="Ayuthaya"/>
                <a:cs typeface="Ayuthaya"/>
              </a:rPr>
              <a:t>e</a:t>
            </a:r>
            <a:r>
              <a:rPr lang="en-US" sz="2400" dirty="0" smtClean="0">
                <a:latin typeface="Ayuthaya"/>
                <a:cs typeface="Ayuthaya"/>
              </a:rPr>
              <a:t>ating. The type of heart this disease represents is Hypotonic. The reason is because you eat more food than your stomach can take. Similarly how water keeps on going into a hypotonic cell so the cell either expands or explodes.</a:t>
            </a:r>
          </a:p>
          <a:p>
            <a:endParaRPr lang="en-US" sz="2400" dirty="0" smtClean="0">
              <a:latin typeface="Ayuthaya"/>
              <a:cs typeface="Ayuthaya"/>
            </a:endParaRPr>
          </a:p>
          <a:p>
            <a:r>
              <a:rPr lang="en-US" sz="2400" dirty="0" smtClean="0">
                <a:latin typeface="Ayuthaya"/>
                <a:cs typeface="Ayuthaya"/>
              </a:rPr>
              <a:t>The </a:t>
            </a:r>
            <a:r>
              <a:rPr lang="en-US" sz="2400" dirty="0" smtClean="0">
                <a:latin typeface="Ayuthaya"/>
                <a:cs typeface="Ayuthaya"/>
              </a:rPr>
              <a:t>other disease I was given was Excessive Sleeping. This disease is just like a Hypertonic heart. This is because when you sleep too much your body loses energy and you become lazy. In a hypertonic cell water leaves the cell and the cells starts to shrink.</a:t>
            </a:r>
            <a:endParaRPr lang="en-US" sz="2400" dirty="0">
              <a:latin typeface="Ayuthaya"/>
              <a:cs typeface="Ayuthaya"/>
            </a:endParaRPr>
          </a:p>
        </p:txBody>
      </p:sp>
      <p:sp>
        <p:nvSpPr>
          <p:cNvPr id="2" name="Title 1"/>
          <p:cNvSpPr>
            <a:spLocks noGrp="1"/>
          </p:cNvSpPr>
          <p:nvPr>
            <p:ph type="title"/>
          </p:nvPr>
        </p:nvSpPr>
        <p:spPr/>
        <p:txBody>
          <a:bodyPr/>
          <a:lstStyle/>
          <a:p>
            <a:r>
              <a:rPr lang="en-US" sz="3600" dirty="0" smtClean="0">
                <a:solidFill>
                  <a:srgbClr val="C1F944"/>
                </a:solidFill>
              </a:rPr>
              <a:t>Relation to Hear</a:t>
            </a:r>
            <a:r>
              <a:rPr lang="en-US" dirty="0" smtClean="0">
                <a:solidFill>
                  <a:srgbClr val="C1F944"/>
                </a:solidFill>
              </a:rPr>
              <a:t>t</a:t>
            </a:r>
            <a:endParaRPr lang="en-US" dirty="0">
              <a:solidFill>
                <a:srgbClr val="C1F944"/>
              </a:solidFill>
            </a:endParaRPr>
          </a:p>
        </p:txBody>
      </p:sp>
      <p:pic>
        <p:nvPicPr>
          <p:cNvPr id="4" name="Picture 3"/>
          <p:cNvPicPr>
            <a:picLocks noChangeAspect="1"/>
          </p:cNvPicPr>
          <p:nvPr/>
        </p:nvPicPr>
        <p:blipFill rotWithShape="1">
          <a:blip r:embed="rId2"/>
          <a:srcRect r="69931" b="4"/>
          <a:stretch/>
        </p:blipFill>
        <p:spPr>
          <a:xfrm>
            <a:off x="8001000" y="3276600"/>
            <a:ext cx="1030274" cy="1143000"/>
          </a:xfrm>
          <a:prstGeom prst="rect">
            <a:avLst/>
          </a:prstGeom>
        </p:spPr>
      </p:pic>
      <p:pic>
        <p:nvPicPr>
          <p:cNvPr id="5" name="Picture 4"/>
          <p:cNvPicPr>
            <a:picLocks noChangeAspect="1"/>
          </p:cNvPicPr>
          <p:nvPr/>
        </p:nvPicPr>
        <p:blipFill rotWithShape="1">
          <a:blip r:embed="rId2"/>
          <a:srcRect l="66643" t="1272"/>
          <a:stretch/>
        </p:blipFill>
        <p:spPr>
          <a:xfrm>
            <a:off x="7086600" y="76200"/>
            <a:ext cx="1134456" cy="1597170"/>
          </a:xfrm>
          <a:prstGeom prst="rect">
            <a:avLst/>
          </a:prstGeom>
        </p:spPr>
      </p:pic>
    </p:spTree>
    <p:extLst>
      <p:ext uri="{BB962C8B-B14F-4D97-AF65-F5344CB8AC3E}">
        <p14:creationId xmlns:p14="http://schemas.microsoft.com/office/powerpoint/2010/main" val="11433097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sz="2800" dirty="0" smtClean="0"/>
              <a:t>One cure to excessive eating is to control what you eat. When you go grocery shopping only get foods you will </a:t>
            </a:r>
            <a:r>
              <a:rPr lang="en-US" sz="2800" b="1" dirty="0" smtClean="0"/>
              <a:t>need for the week. Or try to get healthy foods to stay in shape.</a:t>
            </a:r>
          </a:p>
          <a:p>
            <a:endParaRPr lang="en-US" sz="2800" b="1" dirty="0"/>
          </a:p>
          <a:p>
            <a:endParaRPr lang="en-US" sz="2800" b="1" dirty="0" smtClean="0"/>
          </a:p>
          <a:p>
            <a:r>
              <a:rPr lang="en-US" sz="2800" b="1" dirty="0" smtClean="0"/>
              <a:t>Another cure to excessive eating is to fast a couple days a week. The reason you should do this is to get used to not eating much.</a:t>
            </a:r>
            <a:endParaRPr lang="en-US" sz="2800" b="1" dirty="0"/>
          </a:p>
        </p:txBody>
      </p:sp>
      <p:sp>
        <p:nvSpPr>
          <p:cNvPr id="2" name="Title 1"/>
          <p:cNvSpPr>
            <a:spLocks noGrp="1"/>
          </p:cNvSpPr>
          <p:nvPr>
            <p:ph type="title"/>
          </p:nvPr>
        </p:nvSpPr>
        <p:spPr/>
        <p:txBody>
          <a:bodyPr/>
          <a:lstStyle/>
          <a:p>
            <a:r>
              <a:rPr lang="en-US" sz="4800" dirty="0" smtClean="0">
                <a:solidFill>
                  <a:srgbClr val="C1F944"/>
                </a:solidFill>
              </a:rPr>
              <a:t>Cure to Excessive Eating</a:t>
            </a:r>
            <a:endParaRPr lang="en-US" sz="4800" dirty="0">
              <a:solidFill>
                <a:srgbClr val="C1F944"/>
              </a:solidFill>
            </a:endParaRPr>
          </a:p>
        </p:txBody>
      </p:sp>
    </p:spTree>
    <p:extLst>
      <p:ext uri="{BB962C8B-B14F-4D97-AF65-F5344CB8AC3E}">
        <p14:creationId xmlns:p14="http://schemas.microsoft.com/office/powerpoint/2010/main" val="28739891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a:t>
            </a:r>
            <a:r>
              <a:rPr lang="en-US" dirty="0" smtClean="0"/>
              <a:t>he </a:t>
            </a:r>
            <a:r>
              <a:rPr lang="en-US" dirty="0"/>
              <a:t>cure for </a:t>
            </a:r>
            <a:r>
              <a:rPr lang="en-US" dirty="0" smtClean="0"/>
              <a:t>excessive sleeping is </a:t>
            </a:r>
            <a:r>
              <a:rPr lang="en-US" dirty="0"/>
              <a:t>regular and appropriate exercise </a:t>
            </a:r>
            <a:r>
              <a:rPr lang="en-US" dirty="0" smtClean="0"/>
              <a:t>which can </a:t>
            </a:r>
            <a:r>
              <a:rPr lang="en-US" dirty="0"/>
              <a:t>take care of sleeping disorders as well. </a:t>
            </a:r>
            <a:r>
              <a:rPr lang="en-US" dirty="0" smtClean="0"/>
              <a:t>Exercise </a:t>
            </a:r>
            <a:r>
              <a:rPr lang="en-US" dirty="0"/>
              <a:t>as part of your routine will ensure that the metabolic rate of your body stays high, thereby leading to higher levels of energy and lesser requirement of sleep</a:t>
            </a:r>
            <a:r>
              <a:rPr lang="en-US" dirty="0" smtClean="0"/>
              <a:t>.</a:t>
            </a:r>
          </a:p>
          <a:p>
            <a:endParaRPr lang="en-US" dirty="0"/>
          </a:p>
          <a:p>
            <a:r>
              <a:rPr lang="en-US" dirty="0" smtClean="0"/>
              <a:t>Another cure for excessive sleeping is following a time table. </a:t>
            </a:r>
            <a:r>
              <a:rPr lang="en-US" dirty="0"/>
              <a:t>Eating meals on time, doing activities at a set time each day and going to bed at the same time every night will help regularize the body and make it accustomed to the routine you set for it.</a:t>
            </a:r>
          </a:p>
          <a:p>
            <a:pPr marL="45720" indent="0">
              <a:buNone/>
            </a:pPr>
            <a:endParaRPr lang="en-US" dirty="0"/>
          </a:p>
        </p:txBody>
      </p:sp>
      <p:sp>
        <p:nvSpPr>
          <p:cNvPr id="2" name="Title 1"/>
          <p:cNvSpPr>
            <a:spLocks noGrp="1"/>
          </p:cNvSpPr>
          <p:nvPr>
            <p:ph type="title"/>
          </p:nvPr>
        </p:nvSpPr>
        <p:spPr>
          <a:xfrm>
            <a:off x="76200" y="381000"/>
            <a:ext cx="9067800" cy="1054394"/>
          </a:xfrm>
        </p:spPr>
        <p:txBody>
          <a:bodyPr/>
          <a:lstStyle/>
          <a:p>
            <a:r>
              <a:rPr lang="en-US" sz="4800" dirty="0" smtClean="0">
                <a:solidFill>
                  <a:srgbClr val="C1F944"/>
                </a:solidFill>
              </a:rPr>
              <a:t>Cure TO Excessive Sleeping</a:t>
            </a:r>
            <a:endParaRPr lang="en-US" sz="4800" dirty="0">
              <a:solidFill>
                <a:srgbClr val="C1F944"/>
              </a:solidFill>
            </a:endParaRPr>
          </a:p>
        </p:txBody>
      </p:sp>
    </p:spTree>
    <p:extLst>
      <p:ext uri="{BB962C8B-B14F-4D97-AF65-F5344CB8AC3E}">
        <p14:creationId xmlns:p14="http://schemas.microsoft.com/office/powerpoint/2010/main" val="4036460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http://www.mensxp.com/health/live-healthy/7876-causes-and-cures-for-excessive-</a:t>
            </a:r>
            <a:r>
              <a:rPr lang="en-US" dirty="0" smtClean="0">
                <a:hlinkClick r:id="rId2"/>
              </a:rPr>
              <a:t>sleepiness.html</a:t>
            </a:r>
            <a:endParaRPr lang="en-US" dirty="0" smtClean="0"/>
          </a:p>
          <a:p>
            <a:endParaRPr lang="en-US" dirty="0" smtClean="0">
              <a:hlinkClick r:id="rId3"/>
            </a:endParaRPr>
          </a:p>
          <a:p>
            <a:r>
              <a:rPr lang="en-US" dirty="0" smtClean="0">
                <a:hlinkClick r:id="rId3"/>
              </a:rPr>
              <a:t>http</a:t>
            </a:r>
            <a:r>
              <a:rPr lang="en-US" dirty="0">
                <a:hlinkClick r:id="rId3"/>
              </a:rPr>
              <a:t>://islamic-laws.com/</a:t>
            </a:r>
            <a:r>
              <a:rPr lang="en-US" dirty="0" smtClean="0">
                <a:hlinkClick r:id="rId3"/>
              </a:rPr>
              <a:t>eatinghabbit.htm</a:t>
            </a:r>
            <a:endParaRPr lang="en-US" dirty="0" smtClean="0"/>
          </a:p>
          <a:p>
            <a:endParaRPr lang="en-US" dirty="0"/>
          </a:p>
          <a:p>
            <a:r>
              <a:rPr lang="en-US" dirty="0">
                <a:hlinkClick r:id="rId4"/>
              </a:rPr>
              <a:t>http://www.muslimcouncilofcanada.com/data.php?s=5&amp;ts=5&amp;action=3&amp;id=</a:t>
            </a:r>
            <a:r>
              <a:rPr lang="en-US" dirty="0" smtClean="0">
                <a:hlinkClick r:id="rId4"/>
              </a:rPr>
              <a:t>1655</a:t>
            </a:r>
            <a:endParaRPr lang="en-US" dirty="0" smtClean="0"/>
          </a:p>
          <a:p>
            <a:endParaRPr lang="en-US" dirty="0"/>
          </a:p>
          <a:p>
            <a:r>
              <a:rPr lang="en-US" dirty="0">
                <a:hlinkClick r:id="rId5"/>
              </a:rPr>
              <a:t>http://islamqa.info/en/ref/</a:t>
            </a:r>
            <a:r>
              <a:rPr lang="en-US" dirty="0" smtClean="0">
                <a:hlinkClick r:id="rId5"/>
              </a:rPr>
              <a:t>96589</a:t>
            </a:r>
            <a:endParaRPr lang="en-US" dirty="0" smtClean="0"/>
          </a:p>
          <a:p>
            <a:pPr marL="45720" indent="0">
              <a:buNone/>
            </a:pPr>
            <a:endParaRPr lang="en-US" dirty="0" smtClean="0"/>
          </a:p>
          <a:p>
            <a:endParaRPr lang="en-US"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20654397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222</TotalTime>
  <Words>427</Words>
  <Application>Microsoft Macintosh PowerPoint</Application>
  <PresentationFormat>On-screen Show (4:3)</PresentationFormat>
  <Paragraphs>47</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Grid</vt:lpstr>
      <vt:lpstr>Excessive Eating and  Sleeping</vt:lpstr>
      <vt:lpstr>Definition</vt:lpstr>
      <vt:lpstr>Hadith on Excessive Eating</vt:lpstr>
      <vt:lpstr>Hadith on Excessive Sleeping</vt:lpstr>
      <vt:lpstr>Relation to Heart</vt:lpstr>
      <vt:lpstr>Cure to Excessive Eating</vt:lpstr>
      <vt:lpstr>Cure TO Excessive Sleeping</vt:lpstr>
      <vt:lpstr>Bibliography</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Excessive Eating and Sleeping</dc:title>
  <dc:creator>201303</dc:creator>
  <cp:lastModifiedBy>Zayd Ahmed</cp:lastModifiedBy>
  <cp:revision>16</cp:revision>
  <dcterms:created xsi:type="dcterms:W3CDTF">2013-04-24T18:58:20Z</dcterms:created>
  <dcterms:modified xsi:type="dcterms:W3CDTF">2013-05-01T02:29:59Z</dcterms:modified>
</cp:coreProperties>
</file>