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9" r:id="rId4"/>
    <p:sldId id="258"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72" y="-3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88370-DA3D-4B89-BED1-B43951989DB9}" type="datetimeFigureOut">
              <a:rPr lang="en-US" smtClean="0"/>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23F2C-5C9B-4564-8FF3-42C8CD52B8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23F2C-5C9B-4564-8FF3-42C8CD52B8D9}"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53F9A-3FB6-4C3D-95B9-B634E4B7D5B0}"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53F9A-3FB6-4C3D-95B9-B634E4B7D5B0}"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53F9A-3FB6-4C3D-95B9-B634E4B7D5B0}"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53F9A-3FB6-4C3D-95B9-B634E4B7D5B0}"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53F9A-3FB6-4C3D-95B9-B634E4B7D5B0}"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53F9A-3FB6-4C3D-95B9-B634E4B7D5B0}"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53F9A-3FB6-4C3D-95B9-B634E4B7D5B0}" type="datetimeFigureOut">
              <a:rPr lang="en-US" smtClean="0"/>
              <a:pPr/>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53F9A-3FB6-4C3D-95B9-B634E4B7D5B0}" type="datetimeFigureOut">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53F9A-3FB6-4C3D-95B9-B634E4B7D5B0}" type="datetimeFigureOut">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53F9A-3FB6-4C3D-95B9-B634E4B7D5B0}"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53F9A-3FB6-4C3D-95B9-B634E4B7D5B0}"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3B411-7FD0-4C86-9AB0-750F2DC11E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53F9A-3FB6-4C3D-95B9-B634E4B7D5B0}" type="datetimeFigureOut">
              <a:rPr lang="en-US" smtClean="0"/>
              <a:pPr/>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3B411-7FD0-4C86-9AB0-750F2DC11E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48.cooltext.com/d.php?renderid=1006596614&amp;extension=pn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r36.cooltext.com/d.php?renderid=1006602953&amp;extension=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r48.cooltext.com/d.php?renderid=1006617430&amp;extension=pn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books.google.com/books?id=2MSWKnyjbA4C&amp;pg=PT78&amp;lpg=PT78&amp;dq=displeasure+with+divine+decree&amp;source=bl&amp;ots=P3f1EKd4qN&amp;sig=EmzLTChVyaszlIPIMYMJaqcZ5co&amp;hl=en&amp;sa=X&amp;ei=n2KAUd2IGai9yAGVqoHQDw&amp;ved=0CEAQ6AEwAg"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answers.yahoo.com/question/index?qid=20110117123317AAhVTkh" TargetMode="External"/><Relationship Id="rId5" Type="http://schemas.openxmlformats.org/officeDocument/2006/relationships/hyperlink" Target="http://alghazzali.org/resources/articles/predest.pdf" TargetMode="External"/><Relationship Id="rId4" Type="http://schemas.openxmlformats.org/officeDocument/2006/relationships/hyperlink" Target="http://www.scribd.com/doc/99907716/Purification-of-the-Heart-by-Hamza-Yusuf-Comple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avedz.com/wp-content/uploads/2010/08/laylatul-qadr.jpg"/>
          <p:cNvPicPr>
            <a:picLocks noChangeAspect="1" noChangeArrowheads="1"/>
          </p:cNvPicPr>
          <p:nvPr/>
        </p:nvPicPr>
        <p:blipFill>
          <a:blip r:embed="rId2" cstate="print"/>
          <a:srcRect r="22127"/>
          <a:stretch>
            <a:fillRect/>
          </a:stretch>
        </p:blipFill>
        <p:spPr bwMode="auto">
          <a:xfrm>
            <a:off x="0" y="0"/>
            <a:ext cx="9372600" cy="6858000"/>
          </a:xfrm>
          <a:prstGeom prst="rect">
            <a:avLst/>
          </a:prstGeom>
          <a:noFill/>
        </p:spPr>
      </p:pic>
      <p:pic>
        <p:nvPicPr>
          <p:cNvPr id="13316" name="Picture 4" descr="http://r48.cooltext.com/rendered/cooltext1006596614.png">
            <a:hlinkClick r:id="rId3"/>
          </p:cNvPr>
          <p:cNvPicPr>
            <a:picLocks noChangeAspect="1" noChangeArrowheads="1"/>
          </p:cNvPicPr>
          <p:nvPr/>
        </p:nvPicPr>
        <p:blipFill>
          <a:blip r:embed="rId4" cstate="print"/>
          <a:srcRect r="43512"/>
          <a:stretch>
            <a:fillRect/>
          </a:stretch>
        </p:blipFill>
        <p:spPr bwMode="auto">
          <a:xfrm>
            <a:off x="762000" y="742950"/>
            <a:ext cx="7620000" cy="822244"/>
          </a:xfrm>
          <a:prstGeom prst="rect">
            <a:avLst/>
          </a:prstGeom>
          <a:noFill/>
        </p:spPr>
      </p:pic>
      <p:pic>
        <p:nvPicPr>
          <p:cNvPr id="13318" name="Picture 6" descr="http://r48.cooltext.com/rendered/cooltext1006596614.png">
            <a:hlinkClick r:id="rId3"/>
          </p:cNvPr>
          <p:cNvPicPr>
            <a:picLocks noChangeAspect="1" noChangeArrowheads="1"/>
          </p:cNvPicPr>
          <p:nvPr/>
        </p:nvPicPr>
        <p:blipFill>
          <a:blip r:embed="rId4" cstate="print"/>
          <a:srcRect l="56488"/>
          <a:stretch>
            <a:fillRect/>
          </a:stretch>
        </p:blipFill>
        <p:spPr bwMode="auto">
          <a:xfrm>
            <a:off x="1162050" y="1524000"/>
            <a:ext cx="6867525" cy="962025"/>
          </a:xfrm>
          <a:prstGeom prst="rect">
            <a:avLst/>
          </a:prstGeom>
          <a:noFill/>
        </p:spPr>
      </p:pic>
      <p:pic>
        <p:nvPicPr>
          <p:cNvPr id="4102" name="Picture 6" descr="Rendered Image"/>
          <p:cNvPicPr>
            <a:picLocks noChangeAspect="1" noChangeArrowheads="1"/>
          </p:cNvPicPr>
          <p:nvPr/>
        </p:nvPicPr>
        <p:blipFill>
          <a:blip r:embed="rId5" cstate="print"/>
          <a:srcRect/>
          <a:stretch>
            <a:fillRect/>
          </a:stretch>
        </p:blipFill>
        <p:spPr bwMode="auto">
          <a:xfrm>
            <a:off x="0" y="5672050"/>
            <a:ext cx="9144000" cy="1185950"/>
          </a:xfrm>
          <a:prstGeom prst="rect">
            <a:avLst/>
          </a:prstGeom>
          <a:noFill/>
        </p:spPr>
      </p:pic>
      <p:pic>
        <p:nvPicPr>
          <p:cNvPr id="4106" name="Picture 10" descr="Rendered Image"/>
          <p:cNvPicPr>
            <a:picLocks noChangeAspect="1" noChangeArrowheads="1"/>
          </p:cNvPicPr>
          <p:nvPr/>
        </p:nvPicPr>
        <p:blipFill>
          <a:blip r:embed="rId6" cstate="print"/>
          <a:srcRect/>
          <a:stretch>
            <a:fillRect/>
          </a:stretch>
        </p:blipFill>
        <p:spPr bwMode="auto">
          <a:xfrm>
            <a:off x="895350" y="0"/>
            <a:ext cx="7296150" cy="6572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dwallpapers.in/walls/dark_colorful_abstract_wide_screen-wide.jpg"/>
          <p:cNvPicPr>
            <a:picLocks noChangeAspect="1" noChangeArrowheads="1"/>
          </p:cNvPicPr>
          <p:nvPr/>
        </p:nvPicPr>
        <p:blipFill>
          <a:blip r:embed="rId2" cstate="print"/>
          <a:srcRect l="16692"/>
          <a:stretch>
            <a:fillRect/>
          </a:stretch>
        </p:blipFill>
        <p:spPr bwMode="auto">
          <a:xfrm>
            <a:off x="0" y="0"/>
            <a:ext cx="9144000" cy="6858000"/>
          </a:xfrm>
          <a:prstGeom prst="rect">
            <a:avLst/>
          </a:prstGeom>
          <a:noFill/>
        </p:spPr>
      </p:pic>
      <p:pic>
        <p:nvPicPr>
          <p:cNvPr id="3084" name="Picture 12" descr="http://livinglifewithraandfms.files.wordpress.com/2012/08/75926.jpg"/>
          <p:cNvPicPr>
            <a:picLocks noChangeAspect="1" noChangeArrowheads="1"/>
          </p:cNvPicPr>
          <p:nvPr/>
        </p:nvPicPr>
        <p:blipFill>
          <a:blip r:embed="rId3" cstate="print"/>
          <a:srcRect/>
          <a:stretch>
            <a:fillRect/>
          </a:stretch>
        </p:blipFill>
        <p:spPr bwMode="auto">
          <a:xfrm>
            <a:off x="6305550" y="3623686"/>
            <a:ext cx="2762250" cy="3158114"/>
          </a:xfrm>
          <a:prstGeom prst="rect">
            <a:avLst/>
          </a:prstGeom>
          <a:noFill/>
        </p:spPr>
      </p:pic>
      <p:pic>
        <p:nvPicPr>
          <p:cNvPr id="18434" name="Picture 2" descr="http://r36.cooltext.com/rendered/cooltext1006602953.png">
            <a:hlinkClick r:id="rId4"/>
          </p:cNvPr>
          <p:cNvPicPr>
            <a:picLocks noChangeAspect="1" noChangeArrowheads="1"/>
          </p:cNvPicPr>
          <p:nvPr/>
        </p:nvPicPr>
        <p:blipFill>
          <a:blip r:embed="rId5" cstate="print"/>
          <a:srcRect/>
          <a:stretch>
            <a:fillRect/>
          </a:stretch>
        </p:blipFill>
        <p:spPr bwMode="auto">
          <a:xfrm>
            <a:off x="0" y="0"/>
            <a:ext cx="9144000" cy="811414"/>
          </a:xfrm>
          <a:prstGeom prst="rect">
            <a:avLst/>
          </a:prstGeom>
          <a:noFill/>
        </p:spPr>
      </p:pic>
      <p:sp>
        <p:nvSpPr>
          <p:cNvPr id="5" name="TextBox 4"/>
          <p:cNvSpPr txBox="1"/>
          <p:nvPr/>
        </p:nvSpPr>
        <p:spPr>
          <a:xfrm>
            <a:off x="0" y="838200"/>
            <a:ext cx="8991600" cy="5509200"/>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Arial" pitchFamily="34" charset="0"/>
                <a:cs typeface="Arial" pitchFamily="34" charset="0"/>
              </a:rPr>
              <a:t> When one isn't happy with what Allah has written for us</a:t>
            </a:r>
          </a:p>
          <a:p>
            <a:pP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For example: Why is this happening to me?</a:t>
            </a:r>
            <a:endParaRPr lang="en-US" sz="3200" i="1" dirty="0">
              <a:solidFill>
                <a:schemeClr val="bg1"/>
              </a:solidFill>
              <a:latin typeface="Arial" pitchFamily="34" charset="0"/>
              <a:cs typeface="Arial" pitchFamily="34" charset="0"/>
            </a:endParaRPr>
          </a:p>
          <a:p>
            <a:pPr>
              <a:buFont typeface="Arial" pitchFamily="34" charset="0"/>
              <a:buChar char="•"/>
            </a:pPr>
            <a:r>
              <a:rPr lang="en-US" sz="3200" i="1"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Everything happens for a reason, and Allah is the one </a:t>
            </a:r>
            <a:r>
              <a:rPr lang="en-US" sz="3200" dirty="0" smtClean="0">
                <a:solidFill>
                  <a:schemeClr val="bg1"/>
                </a:solidFill>
                <a:latin typeface="Arial" pitchFamily="34" charset="0"/>
                <a:cs typeface="Arial" pitchFamily="34" charset="0"/>
              </a:rPr>
              <a:t>who decrees it</a:t>
            </a:r>
            <a:endParaRPr lang="en-US" sz="3200" dirty="0" smtClean="0">
              <a:solidFill>
                <a:schemeClr val="bg1"/>
              </a:solidFill>
              <a:latin typeface="Arial" pitchFamily="34" charset="0"/>
              <a:cs typeface="Arial" pitchFamily="34" charset="0"/>
            </a:endParaRPr>
          </a:p>
          <a:p>
            <a:pP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Test OR punishment</a:t>
            </a:r>
          </a:p>
          <a:p>
            <a:pP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Test: When your patient and calm</a:t>
            </a:r>
          </a:p>
          <a:p>
            <a:pP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Punishment: When you react in </a:t>
            </a:r>
            <a:endParaRPr lang="en-US" sz="3200" dirty="0" smtClean="0">
              <a:solidFill>
                <a:schemeClr val="bg1"/>
              </a:solidFill>
              <a:latin typeface="Arial" pitchFamily="34" charset="0"/>
              <a:cs typeface="Arial" pitchFamily="34" charset="0"/>
            </a:endParaRPr>
          </a:p>
          <a:p>
            <a:r>
              <a:rPr lang="en-US" sz="3200" dirty="0" smtClean="0">
                <a:solidFill>
                  <a:schemeClr val="bg1"/>
                </a:solidFill>
                <a:latin typeface="Arial" pitchFamily="34" charset="0"/>
                <a:cs typeface="Arial" pitchFamily="34" charset="0"/>
              </a:rPr>
              <a:t>a </a:t>
            </a:r>
            <a:r>
              <a:rPr lang="en-US" sz="3200" dirty="0" smtClean="0">
                <a:solidFill>
                  <a:schemeClr val="bg1"/>
                </a:solidFill>
                <a:latin typeface="Arial" pitchFamily="34" charset="0"/>
                <a:cs typeface="Arial" pitchFamily="34" charset="0"/>
              </a:rPr>
              <a:t>bad manner and become impatient </a:t>
            </a:r>
          </a:p>
          <a:p>
            <a:pP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Allah only gives us tests that we </a:t>
            </a:r>
            <a:endParaRPr lang="en-US" sz="3200" dirty="0" smtClean="0">
              <a:solidFill>
                <a:schemeClr val="bg1"/>
              </a:solidFill>
              <a:latin typeface="Arial" pitchFamily="34" charset="0"/>
              <a:cs typeface="Arial" pitchFamily="34" charset="0"/>
            </a:endParaRPr>
          </a:p>
          <a:p>
            <a:r>
              <a:rPr lang="en-US" sz="3200" dirty="0" smtClean="0">
                <a:solidFill>
                  <a:schemeClr val="bg1"/>
                </a:solidFill>
                <a:latin typeface="Arial" pitchFamily="34" charset="0"/>
                <a:cs typeface="Arial" pitchFamily="34" charset="0"/>
              </a:rPr>
              <a:t>can </a:t>
            </a:r>
            <a:r>
              <a:rPr lang="en-US" sz="3200" dirty="0" smtClean="0">
                <a:solidFill>
                  <a:schemeClr val="bg1"/>
                </a:solidFill>
                <a:latin typeface="Arial" pitchFamily="34" charset="0"/>
                <a:cs typeface="Arial" pitchFamily="34" charset="0"/>
              </a:rPr>
              <a:t>handle</a:t>
            </a:r>
            <a:endParaRPr lang="en-US"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dwallpapers.in/walls/dark_colorful_abstract_wide_screen-wide.jpg"/>
          <p:cNvPicPr>
            <a:picLocks noChangeAspect="1" noChangeArrowheads="1"/>
          </p:cNvPicPr>
          <p:nvPr/>
        </p:nvPicPr>
        <p:blipFill>
          <a:blip r:embed="rId3" cstate="print"/>
          <a:srcRect l="16692"/>
          <a:stretch>
            <a:fillRect/>
          </a:stretch>
        </p:blipFill>
        <p:spPr bwMode="auto">
          <a:xfrm>
            <a:off x="0" y="0"/>
            <a:ext cx="9144000" cy="6858000"/>
          </a:xfrm>
          <a:prstGeom prst="rect">
            <a:avLst/>
          </a:prstGeom>
          <a:noFill/>
        </p:spPr>
      </p:pic>
      <p:pic>
        <p:nvPicPr>
          <p:cNvPr id="2052" name="Picture 4" descr="http://jasonbarnard.com/wp-content/uploads/2012/05/icons-waiting-impatient-patient.png"/>
          <p:cNvPicPr>
            <a:picLocks noChangeAspect="1" noChangeArrowheads="1"/>
          </p:cNvPicPr>
          <p:nvPr/>
        </p:nvPicPr>
        <p:blipFill>
          <a:blip r:embed="rId4" cstate="print">
            <a:clrChange>
              <a:clrFrom>
                <a:srgbClr val="FFFFFF"/>
              </a:clrFrom>
              <a:clrTo>
                <a:srgbClr val="FFFFFF">
                  <a:alpha val="0"/>
                </a:srgbClr>
              </a:clrTo>
            </a:clrChange>
            <a:lum bright="-30000"/>
          </a:blip>
          <a:srcRect l="70435"/>
          <a:stretch>
            <a:fillRect/>
          </a:stretch>
        </p:blipFill>
        <p:spPr bwMode="auto">
          <a:xfrm>
            <a:off x="7848600" y="4381499"/>
            <a:ext cx="1295400" cy="2476501"/>
          </a:xfrm>
          <a:prstGeom prst="rect">
            <a:avLst/>
          </a:prstGeom>
          <a:noFill/>
        </p:spPr>
      </p:pic>
      <p:pic>
        <p:nvPicPr>
          <p:cNvPr id="16386" name="Picture 2" descr="http://r48.cooltext.com/rendered/cooltext1006617430.png">
            <a:hlinkClick r:id="rId5"/>
          </p:cNvPr>
          <p:cNvPicPr>
            <a:picLocks noChangeAspect="1" noChangeArrowheads="1"/>
          </p:cNvPicPr>
          <p:nvPr/>
        </p:nvPicPr>
        <p:blipFill>
          <a:blip r:embed="rId6" cstate="print"/>
          <a:srcRect/>
          <a:stretch>
            <a:fillRect/>
          </a:stretch>
        </p:blipFill>
        <p:spPr bwMode="auto">
          <a:xfrm>
            <a:off x="1371600" y="0"/>
            <a:ext cx="6248400" cy="968456"/>
          </a:xfrm>
          <a:prstGeom prst="rect">
            <a:avLst/>
          </a:prstGeom>
          <a:noFill/>
        </p:spPr>
      </p:pic>
      <p:sp>
        <p:nvSpPr>
          <p:cNvPr id="4" name="TextBox 3"/>
          <p:cNvSpPr txBox="1"/>
          <p:nvPr/>
        </p:nvSpPr>
        <p:spPr>
          <a:xfrm>
            <a:off x="0" y="1066800"/>
            <a:ext cx="8991600" cy="4832092"/>
          </a:xfrm>
          <a:prstGeom prst="rect">
            <a:avLst/>
          </a:prstGeom>
          <a:noFill/>
        </p:spPr>
        <p:txBody>
          <a:bodyPr wrap="square" rtlCol="0">
            <a:spAutoFit/>
          </a:bodyPr>
          <a:lstStyle/>
          <a:p>
            <a:pPr algn="ctr"/>
            <a:r>
              <a:rPr lang="en-US" sz="2800" b="1" dirty="0" smtClean="0">
                <a:solidFill>
                  <a:schemeClr val="bg1"/>
                </a:solidFill>
                <a:latin typeface="Arial" pitchFamily="34" charset="0"/>
                <a:cs typeface="Arial" pitchFamily="34" charset="0"/>
              </a:rPr>
              <a:t>It </a:t>
            </a:r>
            <a:r>
              <a:rPr lang="en-US" sz="2800" b="1" dirty="0" smtClean="0">
                <a:solidFill>
                  <a:schemeClr val="bg1"/>
                </a:solidFill>
                <a:latin typeface="Arial" pitchFamily="34" charset="0"/>
                <a:cs typeface="Arial" pitchFamily="34" charset="0"/>
              </a:rPr>
              <a:t>may be that you dislike something, though it is good for you. And it may be that you love something, though it is bad for you. And God knows, and you do not know. (2:216</a:t>
            </a:r>
            <a:r>
              <a:rPr lang="en-US" sz="2800" b="1" dirty="0" smtClean="0">
                <a:solidFill>
                  <a:schemeClr val="bg1"/>
                </a:solidFill>
                <a:latin typeface="Arial" pitchFamily="34" charset="0"/>
                <a:cs typeface="Arial" pitchFamily="34" charset="0"/>
              </a:rPr>
              <a:t>)</a:t>
            </a:r>
          </a:p>
          <a:p>
            <a:pPr>
              <a:buFont typeface="Arial" pitchFamily="34" charset="0"/>
              <a:buChar char="•"/>
            </a:pPr>
            <a:r>
              <a:rPr lang="en-US" sz="2800" dirty="0" smtClean="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Having displeasure with divine decree shows denial to Allah’s </a:t>
            </a:r>
            <a:r>
              <a:rPr lang="en-US" sz="2800" dirty="0" err="1" smtClean="0">
                <a:solidFill>
                  <a:schemeClr val="bg1"/>
                </a:solidFill>
                <a:latin typeface="Arial" pitchFamily="34" charset="0"/>
                <a:cs typeface="Arial" pitchFamily="34" charset="0"/>
              </a:rPr>
              <a:t>Qadr</a:t>
            </a:r>
            <a:endParaRPr lang="en-US" sz="2800" dirty="0" smtClean="0">
              <a:solidFill>
                <a:schemeClr val="bg1"/>
              </a:solidFill>
              <a:latin typeface="Arial" pitchFamily="34" charset="0"/>
              <a:cs typeface="Arial" pitchFamily="34" charset="0"/>
            </a:endParaRPr>
          </a:p>
          <a:p>
            <a:pPr>
              <a:buFont typeface="Arial" pitchFamily="34" charset="0"/>
              <a:buChar char="•"/>
            </a:pPr>
            <a:r>
              <a:rPr lang="en-US" sz="2800" dirty="0" smtClean="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It’s up to us for how we react to trials given to us in life, however we can’t choose what happens</a:t>
            </a:r>
            <a:endParaRPr lang="en-US" sz="2800" dirty="0">
              <a:solidFill>
                <a:schemeClr val="bg1"/>
              </a:solidFill>
              <a:latin typeface="Arial" pitchFamily="34" charset="0"/>
              <a:cs typeface="Arial" pitchFamily="34" charset="0"/>
            </a:endParaRPr>
          </a:p>
          <a:p>
            <a:pPr>
              <a:buFont typeface="Arial" pitchFamily="34" charset="0"/>
              <a:buChar char="•"/>
            </a:pPr>
            <a:r>
              <a:rPr lang="en-US" sz="2800" dirty="0" smtClean="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For example: Death of a close family friend</a:t>
            </a:r>
          </a:p>
          <a:p>
            <a:pPr>
              <a:buFontTx/>
              <a:buChar char="-"/>
            </a:pPr>
            <a:r>
              <a:rPr lang="en-US" sz="2800" dirty="0" smtClean="0">
                <a:solidFill>
                  <a:schemeClr val="bg1"/>
                </a:solidFill>
                <a:latin typeface="Arial" pitchFamily="34" charset="0"/>
                <a:cs typeface="Arial" pitchFamily="34" charset="0"/>
              </a:rPr>
              <a:t>Nothing can be changed due to Allah’s </a:t>
            </a:r>
            <a:r>
              <a:rPr lang="en-US" sz="2800" dirty="0" err="1" smtClean="0">
                <a:solidFill>
                  <a:schemeClr val="bg1"/>
                </a:solidFill>
                <a:latin typeface="Arial" pitchFamily="34" charset="0"/>
                <a:cs typeface="Arial" pitchFamily="34" charset="0"/>
              </a:rPr>
              <a:t>Qadr</a:t>
            </a:r>
            <a:r>
              <a:rPr lang="en-US" sz="2800" dirty="0" smtClean="0">
                <a:solidFill>
                  <a:schemeClr val="bg1"/>
                </a:solidFill>
                <a:latin typeface="Arial" pitchFamily="34" charset="0"/>
                <a:cs typeface="Arial" pitchFamily="34" charset="0"/>
              </a:rPr>
              <a:t>, but reactions are a test</a:t>
            </a:r>
          </a:p>
        </p:txBody>
      </p:sp>
      <p:pic>
        <p:nvPicPr>
          <p:cNvPr id="7" name="Picture 4" descr="http://jasonbarnard.com/wp-content/uploads/2012/05/icons-waiting-impatient-patient.png"/>
          <p:cNvPicPr>
            <a:picLocks noChangeAspect="1" noChangeArrowheads="1"/>
          </p:cNvPicPr>
          <p:nvPr/>
        </p:nvPicPr>
        <p:blipFill>
          <a:blip r:embed="rId4" cstate="print">
            <a:clrChange>
              <a:clrFrom>
                <a:srgbClr val="FFFFFF"/>
              </a:clrFrom>
              <a:clrTo>
                <a:srgbClr val="FFFFFF">
                  <a:alpha val="0"/>
                </a:srgbClr>
              </a:clrTo>
            </a:clrChange>
            <a:lum bright="-30000"/>
          </a:blip>
          <a:srcRect l="40000" t="12308" r="40870" b="47692"/>
          <a:stretch>
            <a:fillRect/>
          </a:stretch>
        </p:blipFill>
        <p:spPr bwMode="auto">
          <a:xfrm>
            <a:off x="5867400" y="5486400"/>
            <a:ext cx="838200" cy="990600"/>
          </a:xfrm>
          <a:prstGeom prst="rect">
            <a:avLst/>
          </a:prstGeom>
          <a:noFill/>
        </p:spPr>
      </p:pic>
      <p:pic>
        <p:nvPicPr>
          <p:cNvPr id="8" name="Picture 4" descr="http://jasonbarnard.com/wp-content/uploads/2012/05/icons-waiting-impatient-patient.png"/>
          <p:cNvPicPr>
            <a:picLocks noChangeAspect="1" noChangeArrowheads="1"/>
          </p:cNvPicPr>
          <p:nvPr/>
        </p:nvPicPr>
        <p:blipFill>
          <a:blip r:embed="rId4" cstate="print">
            <a:clrChange>
              <a:clrFrom>
                <a:srgbClr val="FFFFFF"/>
              </a:clrFrom>
              <a:clrTo>
                <a:srgbClr val="FFFFFF">
                  <a:alpha val="0"/>
                </a:srgbClr>
              </a:clrTo>
            </a:clrChange>
            <a:lum bright="-30000"/>
          </a:blip>
          <a:srcRect t="16923" r="62609"/>
          <a:stretch>
            <a:fillRect/>
          </a:stretch>
        </p:blipFill>
        <p:spPr bwMode="auto">
          <a:xfrm>
            <a:off x="3124200" y="5218814"/>
            <a:ext cx="1305278" cy="163918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dwallpapers.in/walls/dark_colorful_abstract_wide_screen-wide.jpg"/>
          <p:cNvPicPr>
            <a:picLocks noChangeAspect="1" noChangeArrowheads="1"/>
          </p:cNvPicPr>
          <p:nvPr/>
        </p:nvPicPr>
        <p:blipFill>
          <a:blip r:embed="rId2" cstate="print"/>
          <a:srcRect l="16692"/>
          <a:stretch>
            <a:fillRect/>
          </a:stretch>
        </p:blipFill>
        <p:spPr bwMode="auto">
          <a:xfrm>
            <a:off x="0" y="0"/>
            <a:ext cx="9144000" cy="6858000"/>
          </a:xfrm>
          <a:prstGeom prst="rect">
            <a:avLst/>
          </a:prstGeom>
          <a:noFill/>
        </p:spPr>
      </p:pic>
      <p:pic>
        <p:nvPicPr>
          <p:cNvPr id="1026" name="Picture 2" descr="http://r43.cooltext.com/rendered/cooltext1014189319.png"/>
          <p:cNvPicPr>
            <a:picLocks noChangeAspect="1" noChangeArrowheads="1"/>
          </p:cNvPicPr>
          <p:nvPr/>
        </p:nvPicPr>
        <p:blipFill>
          <a:blip r:embed="rId3" cstate="print"/>
          <a:srcRect/>
          <a:stretch>
            <a:fillRect/>
          </a:stretch>
        </p:blipFill>
        <p:spPr bwMode="auto">
          <a:xfrm>
            <a:off x="103215" y="0"/>
            <a:ext cx="8905875" cy="914401"/>
          </a:xfrm>
          <a:prstGeom prst="rect">
            <a:avLst/>
          </a:prstGeom>
          <a:noFill/>
        </p:spPr>
      </p:pic>
      <p:pic>
        <p:nvPicPr>
          <p:cNvPr id="1032" name="Picture 8" descr="http://3.bp.blogspot.com/_-eYP4ZSfyLs/TLRAq1Ae8fI/AAAAAAAAAKo/fF56J8j8wGI/s1600/band+aid+heart+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371" y="4419600"/>
            <a:ext cx="2743629" cy="2438400"/>
          </a:xfrm>
          <a:prstGeom prst="rect">
            <a:avLst/>
          </a:prstGeom>
          <a:noFill/>
        </p:spPr>
      </p:pic>
      <p:sp>
        <p:nvSpPr>
          <p:cNvPr id="4" name="TextBox 3"/>
          <p:cNvSpPr txBox="1"/>
          <p:nvPr/>
        </p:nvSpPr>
        <p:spPr>
          <a:xfrm>
            <a:off x="0" y="1066800"/>
            <a:ext cx="8991600" cy="4524315"/>
          </a:xfrm>
          <a:prstGeom prst="rect">
            <a:avLst/>
          </a:prstGeom>
          <a:noFill/>
        </p:spPr>
        <p:txBody>
          <a:bodyPr wrap="square" rtlCol="0">
            <a:spAutoFit/>
          </a:bodyPr>
          <a:lstStyle/>
          <a:p>
            <a:r>
              <a:rPr lang="en-US" sz="3200" dirty="0" smtClean="0">
                <a:solidFill>
                  <a:schemeClr val="bg1"/>
                </a:solidFill>
                <a:latin typeface="Arial" pitchFamily="34" charset="0"/>
                <a:cs typeface="Arial" pitchFamily="34" charset="0"/>
              </a:rPr>
              <a:t> </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Patient with hardships and trials</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Not being worldly, keeping the next world as the main goal</a:t>
            </a:r>
          </a:p>
          <a:p>
            <a:pPr>
              <a:buFont typeface="Arial" pitchFamily="34" charset="0"/>
              <a:buChar char="•"/>
            </a:pPr>
            <a:r>
              <a:rPr lang="en-US" sz="3200" dirty="0" smtClean="0">
                <a:solidFill>
                  <a:schemeClr val="bg1"/>
                </a:solidFill>
                <a:latin typeface="Arial" pitchFamily="34" charset="0"/>
                <a:cs typeface="Arial" pitchFamily="34" charset="0"/>
              </a:rPr>
              <a:t>Gratitude </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Understanding every situation is a test</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Divine decree is only by decisions and determination of Allah</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Never questioning Allah's </a:t>
            </a:r>
            <a:r>
              <a:rPr lang="en-US" sz="3200" dirty="0" err="1" smtClean="0">
                <a:solidFill>
                  <a:schemeClr val="bg1"/>
                </a:solidFill>
                <a:latin typeface="Arial" pitchFamily="34" charset="0"/>
                <a:cs typeface="Arial" pitchFamily="34" charset="0"/>
              </a:rPr>
              <a:t>Qadr</a:t>
            </a:r>
            <a:endParaRPr lang="en-US" sz="32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dwallpapers.in/walls/dark_colorful_abstract_wide_screen-wide.jpg"/>
          <p:cNvPicPr>
            <a:picLocks noChangeAspect="1" noChangeArrowheads="1"/>
          </p:cNvPicPr>
          <p:nvPr/>
        </p:nvPicPr>
        <p:blipFill>
          <a:blip r:embed="rId2" cstate="print"/>
          <a:srcRect l="16692"/>
          <a:stretch>
            <a:fillRect/>
          </a:stretch>
        </p:blipFill>
        <p:spPr bwMode="auto">
          <a:xfrm>
            <a:off x="0" y="0"/>
            <a:ext cx="9144000" cy="6858000"/>
          </a:xfrm>
          <a:prstGeom prst="rect">
            <a:avLst/>
          </a:prstGeom>
          <a:noFill/>
        </p:spPr>
      </p:pic>
      <p:pic>
        <p:nvPicPr>
          <p:cNvPr id="18434" name="Picture 2" descr="http://r44.cooltext.com/rendered/cooltext1014212796.png"/>
          <p:cNvPicPr>
            <a:picLocks noChangeAspect="1" noChangeArrowheads="1"/>
          </p:cNvPicPr>
          <p:nvPr/>
        </p:nvPicPr>
        <p:blipFill>
          <a:blip r:embed="rId3" cstate="print"/>
          <a:srcRect/>
          <a:stretch>
            <a:fillRect/>
          </a:stretch>
        </p:blipFill>
        <p:spPr bwMode="auto">
          <a:xfrm>
            <a:off x="1981200" y="0"/>
            <a:ext cx="4591050" cy="1019176"/>
          </a:xfrm>
          <a:prstGeom prst="rect">
            <a:avLst/>
          </a:prstGeom>
          <a:noFill/>
        </p:spPr>
      </p:pic>
      <p:sp>
        <p:nvSpPr>
          <p:cNvPr id="4" name="TextBox 3"/>
          <p:cNvSpPr txBox="1"/>
          <p:nvPr/>
        </p:nvSpPr>
        <p:spPr>
          <a:xfrm>
            <a:off x="0" y="1066800"/>
            <a:ext cx="8991600" cy="3046988"/>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Arial" pitchFamily="34" charset="0"/>
                <a:cs typeface="Arial" pitchFamily="34" charset="0"/>
              </a:rPr>
              <a:t> Isotonic solution</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Although it’s a disease of the heart, there are cures for it</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Numerous ways to prevent this disease</a:t>
            </a:r>
          </a:p>
          <a:p>
            <a:pPr>
              <a:buFont typeface="Arial" pitchFamily="34" charset="0"/>
              <a:buChar char="•"/>
            </a:pP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This disease can go through the semi-permeable membrane if one allows it to</a:t>
            </a:r>
          </a:p>
        </p:txBody>
      </p:sp>
      <p:grpSp>
        <p:nvGrpSpPr>
          <p:cNvPr id="9" name="Group 8"/>
          <p:cNvGrpSpPr/>
          <p:nvPr/>
        </p:nvGrpSpPr>
        <p:grpSpPr>
          <a:xfrm>
            <a:off x="838201" y="4038600"/>
            <a:ext cx="2819399" cy="2819400"/>
            <a:chOff x="838200" y="3581400"/>
            <a:chExt cx="3281325" cy="3048000"/>
          </a:xfrm>
        </p:grpSpPr>
        <p:pic>
          <p:nvPicPr>
            <p:cNvPr id="18436" name="Picture 4" descr="http://www.loveismurder.net/Portals/0/EasyGalleryImages/3/37/heart%202.png"/>
            <p:cNvPicPr>
              <a:picLocks noChangeAspect="1" noChangeArrowheads="1"/>
            </p:cNvPicPr>
            <p:nvPr/>
          </p:nvPicPr>
          <p:blipFill>
            <a:blip r:embed="rId4" cstate="print"/>
            <a:srcRect/>
            <a:stretch>
              <a:fillRect/>
            </a:stretch>
          </p:blipFill>
          <p:spPr bwMode="auto">
            <a:xfrm>
              <a:off x="838200" y="3581400"/>
              <a:ext cx="3281325" cy="3048000"/>
            </a:xfrm>
            <a:prstGeom prst="rect">
              <a:avLst/>
            </a:prstGeom>
            <a:noFill/>
          </p:spPr>
        </p:pic>
        <p:pic>
          <p:nvPicPr>
            <p:cNvPr id="18438" name="Picture 6" descr="http://www.theusstar.com/wp-content/uploads/2013/03/audio-wave-vector.jpg"/>
            <p:cNvPicPr>
              <a:picLocks noChangeAspect="1" noChangeArrowheads="1"/>
            </p:cNvPicPr>
            <p:nvPr/>
          </p:nvPicPr>
          <p:blipFill>
            <a:blip r:embed="rId5" cstate="print">
              <a:clrChange>
                <a:clrFrom>
                  <a:srgbClr val="FFFFFF"/>
                </a:clrFrom>
                <a:clrTo>
                  <a:srgbClr val="FFFFFF">
                    <a:alpha val="0"/>
                  </a:srgbClr>
                </a:clrTo>
              </a:clrChange>
            </a:blip>
            <a:srcRect l="12217" r="14478" b="31579"/>
            <a:stretch>
              <a:fillRect/>
            </a:stretch>
          </p:blipFill>
          <p:spPr bwMode="auto">
            <a:xfrm>
              <a:off x="1066800" y="3657600"/>
              <a:ext cx="2831123" cy="1752600"/>
            </a:xfrm>
            <a:prstGeom prst="rect">
              <a:avLst/>
            </a:prstGeom>
            <a:noFill/>
          </p:spPr>
        </p:pic>
      </p:grpSp>
      <p:pic>
        <p:nvPicPr>
          <p:cNvPr id="18440" name="Picture 8" descr="http://biopleasure.files.wordpress.com/2011/03/solutions.gif"/>
          <p:cNvPicPr>
            <a:picLocks noChangeAspect="1" noChangeArrowheads="1"/>
          </p:cNvPicPr>
          <p:nvPr/>
        </p:nvPicPr>
        <p:blipFill>
          <a:blip r:embed="rId6" cstate="print"/>
          <a:srcRect l="29000" t="6531" r="43000" b="51020"/>
          <a:stretch>
            <a:fillRect/>
          </a:stretch>
        </p:blipFill>
        <p:spPr bwMode="auto">
          <a:xfrm>
            <a:off x="4419600" y="4267200"/>
            <a:ext cx="2133600" cy="1981200"/>
          </a:xfrm>
          <a:prstGeom prst="rect">
            <a:avLst/>
          </a:prstGeom>
          <a:noFill/>
        </p:spPr>
      </p:pic>
      <p:pic>
        <p:nvPicPr>
          <p:cNvPr id="8" name="Picture 8" descr="http://biopleasure.files.wordpress.com/2011/03/solutions.gif"/>
          <p:cNvPicPr>
            <a:picLocks noChangeAspect="1" noChangeArrowheads="1"/>
          </p:cNvPicPr>
          <p:nvPr/>
        </p:nvPicPr>
        <p:blipFill>
          <a:blip r:embed="rId6" cstate="print"/>
          <a:srcRect l="29000" t="52245" r="43000" b="5306"/>
          <a:stretch>
            <a:fillRect/>
          </a:stretch>
        </p:blipFill>
        <p:spPr bwMode="auto">
          <a:xfrm>
            <a:off x="6705600" y="4267200"/>
            <a:ext cx="2133600" cy="1981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dwallpapers.in/walls/dark_colorful_abstract_wide_screen-wide.jpg"/>
          <p:cNvPicPr>
            <a:picLocks noChangeAspect="1" noChangeArrowheads="1"/>
          </p:cNvPicPr>
          <p:nvPr/>
        </p:nvPicPr>
        <p:blipFill>
          <a:blip r:embed="rId2" cstate="print"/>
          <a:srcRect l="16692"/>
          <a:stretch>
            <a:fillRect/>
          </a:stretch>
        </p:blipFill>
        <p:spPr bwMode="auto">
          <a:xfrm>
            <a:off x="0" y="0"/>
            <a:ext cx="9144000" cy="6858000"/>
          </a:xfrm>
          <a:prstGeom prst="rect">
            <a:avLst/>
          </a:prstGeom>
          <a:noFill/>
        </p:spPr>
      </p:pic>
      <p:pic>
        <p:nvPicPr>
          <p:cNvPr id="17412" name="Picture 4" descr="Rendered Image"/>
          <p:cNvPicPr>
            <a:picLocks noChangeAspect="1" noChangeArrowheads="1"/>
          </p:cNvPicPr>
          <p:nvPr/>
        </p:nvPicPr>
        <p:blipFill>
          <a:blip r:embed="rId3" cstate="print"/>
          <a:srcRect/>
          <a:stretch>
            <a:fillRect/>
          </a:stretch>
        </p:blipFill>
        <p:spPr bwMode="auto">
          <a:xfrm>
            <a:off x="762000" y="0"/>
            <a:ext cx="7181850" cy="1038225"/>
          </a:xfrm>
          <a:prstGeom prst="rect">
            <a:avLst/>
          </a:prstGeom>
          <a:noFill/>
        </p:spPr>
      </p:pic>
      <p:sp>
        <p:nvSpPr>
          <p:cNvPr id="5" name="TextBox 4"/>
          <p:cNvSpPr txBox="1"/>
          <p:nvPr/>
        </p:nvSpPr>
        <p:spPr>
          <a:xfrm>
            <a:off x="0" y="1905000"/>
            <a:ext cx="9144000" cy="2862322"/>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hlinkClick r:id="rId4"/>
              </a:rPr>
              <a:t> </a:t>
            </a:r>
            <a:r>
              <a:rPr lang="en-US" dirty="0" smtClean="0">
                <a:latin typeface="Arial" pitchFamily="34" charset="0"/>
                <a:cs typeface="Arial" pitchFamily="34" charset="0"/>
                <a:hlinkClick r:id="rId4"/>
              </a:rPr>
              <a:t>http</a:t>
            </a:r>
            <a:r>
              <a:rPr lang="en-US" dirty="0" smtClean="0">
                <a:latin typeface="Arial" pitchFamily="34" charset="0"/>
                <a:cs typeface="Arial" pitchFamily="34" charset="0"/>
                <a:hlinkClick r:id="rId4"/>
              </a:rPr>
              <a:t>://</a:t>
            </a:r>
            <a:r>
              <a:rPr lang="en-US" dirty="0" smtClean="0">
                <a:latin typeface="Arial" pitchFamily="34" charset="0"/>
                <a:cs typeface="Arial" pitchFamily="34" charset="0"/>
                <a:hlinkClick r:id="rId4"/>
              </a:rPr>
              <a:t>www.scribd.com/doc/99907716/Purification-of-the-Heart-by-Hamza-Yusuf-Complete</a:t>
            </a: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hlinkClick r:id="rId5"/>
              </a:rPr>
              <a:t>http</a:t>
            </a:r>
            <a:r>
              <a:rPr lang="en-US" dirty="0" smtClean="0">
                <a:latin typeface="Arial" pitchFamily="34" charset="0"/>
                <a:cs typeface="Arial" pitchFamily="34" charset="0"/>
                <a:hlinkClick r:id="rId5"/>
              </a:rPr>
              <a:t>://</a:t>
            </a:r>
            <a:r>
              <a:rPr lang="en-US" dirty="0" smtClean="0">
                <a:latin typeface="Arial" pitchFamily="34" charset="0"/>
                <a:cs typeface="Arial" pitchFamily="34" charset="0"/>
                <a:hlinkClick r:id="rId5"/>
              </a:rPr>
              <a:t>alghazzali.org/resources/articles/predest.pdf</a:t>
            </a: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hlinkClick r:id="rId6"/>
              </a:rPr>
              <a:t>http</a:t>
            </a:r>
            <a:r>
              <a:rPr lang="en-US" dirty="0" smtClean="0">
                <a:latin typeface="Arial" pitchFamily="34" charset="0"/>
                <a:cs typeface="Arial" pitchFamily="34" charset="0"/>
                <a:hlinkClick r:id="rId6"/>
              </a:rPr>
              <a:t>://</a:t>
            </a:r>
            <a:r>
              <a:rPr lang="en-US" dirty="0" smtClean="0">
                <a:latin typeface="Arial" pitchFamily="34" charset="0"/>
                <a:cs typeface="Arial" pitchFamily="34" charset="0"/>
                <a:hlinkClick r:id="rId6"/>
              </a:rPr>
              <a:t>answers.yahoo.com/question/index?qid=20110117123317AAhVTkh</a:t>
            </a: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hlinkClick r:id="rId7"/>
              </a:rPr>
              <a:t>http</a:t>
            </a:r>
            <a:r>
              <a:rPr lang="en-US" dirty="0" smtClean="0">
                <a:latin typeface="Arial" pitchFamily="34" charset="0"/>
                <a:cs typeface="Arial" pitchFamily="34" charset="0"/>
                <a:hlinkClick r:id="rId7"/>
              </a:rPr>
              <a:t>://books.google.com/books?id=2MSWKnyjbA4C&amp;pg=PT78&amp;lpg=PT78&amp;dq=displeasure+with+divine+decree&amp;source=bl&amp;ots=P3f1EKd4qN&amp;sig=EmzLTChVyaszlIPIMYMJaqcZ5co&amp;hl=en&amp;sa=X&amp;ei=n2KAUd2IGai9yAGVqoHQDw&amp;ved=0CEAQ6AEwAg</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271</Words>
  <Application>Microsoft Office PowerPoint</Application>
  <PresentationFormat>On-screen Show (4:3)</PresentationFormat>
  <Paragraphs>33</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201332</dc:creator>
  <cp:lastModifiedBy>Syed Imam</cp:lastModifiedBy>
  <cp:revision>27</cp:revision>
  <dcterms:created xsi:type="dcterms:W3CDTF">2013-04-24T18:49:18Z</dcterms:created>
  <dcterms:modified xsi:type="dcterms:W3CDTF">2013-04-30T01:35:02Z</dcterms:modified>
</cp:coreProperties>
</file>