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DF"/>
    <a:srgbClr val="BC0C3E"/>
    <a:srgbClr val="DB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34027-BA59-4038-9A05-40B864378A91}" type="datetimeFigureOut">
              <a:rPr lang="en-US" smtClean="0"/>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82858-8C3E-4719-8A0A-DF89DBF6367F}" type="slidenum">
              <a:rPr lang="en-US" smtClean="0"/>
              <a:t>‹#›</a:t>
            </a:fld>
            <a:endParaRPr lang="en-US"/>
          </a:p>
        </p:txBody>
      </p:sp>
    </p:spTree>
    <p:extLst>
      <p:ext uri="{BB962C8B-B14F-4D97-AF65-F5344CB8AC3E}">
        <p14:creationId xmlns:p14="http://schemas.microsoft.com/office/powerpoint/2010/main" val="24866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1</a:t>
            </a:fld>
            <a:endParaRPr lang="en-US"/>
          </a:p>
        </p:txBody>
      </p:sp>
    </p:spTree>
    <p:extLst>
      <p:ext uri="{BB962C8B-B14F-4D97-AF65-F5344CB8AC3E}">
        <p14:creationId xmlns:p14="http://schemas.microsoft.com/office/powerpoint/2010/main" val="214061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2</a:t>
            </a:fld>
            <a:endParaRPr lang="en-US"/>
          </a:p>
        </p:txBody>
      </p:sp>
    </p:spTree>
    <p:extLst>
      <p:ext uri="{BB962C8B-B14F-4D97-AF65-F5344CB8AC3E}">
        <p14:creationId xmlns:p14="http://schemas.microsoft.com/office/powerpoint/2010/main" val="31765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3</a:t>
            </a:fld>
            <a:endParaRPr lang="en-US"/>
          </a:p>
        </p:txBody>
      </p:sp>
    </p:spTree>
    <p:extLst>
      <p:ext uri="{BB962C8B-B14F-4D97-AF65-F5344CB8AC3E}">
        <p14:creationId xmlns:p14="http://schemas.microsoft.com/office/powerpoint/2010/main" val="273357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4</a:t>
            </a:fld>
            <a:endParaRPr lang="en-US"/>
          </a:p>
        </p:txBody>
      </p:sp>
    </p:spTree>
    <p:extLst>
      <p:ext uri="{BB962C8B-B14F-4D97-AF65-F5344CB8AC3E}">
        <p14:creationId xmlns:p14="http://schemas.microsoft.com/office/powerpoint/2010/main" val="401798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5</a:t>
            </a:fld>
            <a:endParaRPr lang="en-US"/>
          </a:p>
        </p:txBody>
      </p:sp>
    </p:spTree>
    <p:extLst>
      <p:ext uri="{BB962C8B-B14F-4D97-AF65-F5344CB8AC3E}">
        <p14:creationId xmlns:p14="http://schemas.microsoft.com/office/powerpoint/2010/main" val="320960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6</a:t>
            </a:fld>
            <a:endParaRPr lang="en-US"/>
          </a:p>
        </p:txBody>
      </p:sp>
    </p:spTree>
    <p:extLst>
      <p:ext uri="{BB962C8B-B14F-4D97-AF65-F5344CB8AC3E}">
        <p14:creationId xmlns:p14="http://schemas.microsoft.com/office/powerpoint/2010/main" val="156706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7</a:t>
            </a:fld>
            <a:endParaRPr lang="en-US"/>
          </a:p>
        </p:txBody>
      </p:sp>
    </p:spTree>
    <p:extLst>
      <p:ext uri="{BB962C8B-B14F-4D97-AF65-F5344CB8AC3E}">
        <p14:creationId xmlns:p14="http://schemas.microsoft.com/office/powerpoint/2010/main" val="161071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8</a:t>
            </a:fld>
            <a:endParaRPr lang="en-US"/>
          </a:p>
        </p:txBody>
      </p:sp>
    </p:spTree>
    <p:extLst>
      <p:ext uri="{BB962C8B-B14F-4D97-AF65-F5344CB8AC3E}">
        <p14:creationId xmlns:p14="http://schemas.microsoft.com/office/powerpoint/2010/main" val="356629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82858-8C3E-4719-8A0A-DF89DBF6367F}" type="slidenum">
              <a:rPr lang="en-US" smtClean="0"/>
              <a:t>9</a:t>
            </a:fld>
            <a:endParaRPr lang="en-US"/>
          </a:p>
        </p:txBody>
      </p:sp>
    </p:spTree>
    <p:extLst>
      <p:ext uri="{BB962C8B-B14F-4D97-AF65-F5344CB8AC3E}">
        <p14:creationId xmlns:p14="http://schemas.microsoft.com/office/powerpoint/2010/main" val="301866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4CF2E0-CCC4-4E1E-9902-C3C36AB3FDA4}" type="datetimeFigureOut">
              <a:rPr lang="en-US" smtClean="0"/>
              <a:t>4/30/2013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sz="1400" dirty="0">
              <a:solidFill>
                <a:srgbClr val="FFFFFF"/>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t>4/30/2013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4CF2E0-CCC4-4E1E-9902-C3C36AB3FDA4}" type="datetimeFigureOut">
              <a:rPr lang="en-US" smtClean="0"/>
              <a:t>4/30/2013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4CF2E0-CCC4-4E1E-9902-C3C36AB3FDA4}" type="datetimeFigureOut">
              <a:rPr lang="en-US" smtClean="0"/>
              <a:t>4/30/2013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t>4/30/2013</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4CF2E0-CCC4-4E1E-9902-C3C36AB3FDA4}" type="datetimeFigureOut">
              <a:rPr lang="en-US" smtClean="0"/>
              <a:t>4/30/2013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4CF2E0-CCC4-4E1E-9902-C3C36AB3FDA4}" type="datetimeFigureOut">
              <a:rPr lang="en-US" smtClean="0"/>
              <a:t>4/30/2013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4CF2E0-CCC4-4E1E-9902-C3C36AB3FDA4}" type="datetimeFigureOut">
              <a:rPr lang="en-US" smtClean="0"/>
              <a:t>4/30/2013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t>4/30/2013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4/30/2013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4/30/2013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lgn="r" eaLnBrk="1" latinLnBrk="0" hangingPunct="1"/>
            <a:fld id="{564CF2E0-CCC4-4E1E-9902-C3C36AB3FDA4}" type="datetimeFigureOut">
              <a:rPr lang="en-US" smtClean="0"/>
              <a:t>4/30/2013</a:t>
            </a:fld>
            <a:endParaRPr lang="en-US" sz="1400" dirty="0">
              <a:solidFill>
                <a:schemeClr val="tx2"/>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0" lang="en-US" sz="1400" dirty="0">
              <a:solidFill>
                <a:schemeClr val="tx2"/>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MQGXjSo6A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4000" dirty="0" smtClean="0"/>
              <a:t>By: Noor Kobaia</a:t>
            </a:r>
            <a:endParaRPr lang="en-US" sz="4000" dirty="0"/>
          </a:p>
        </p:txBody>
      </p:sp>
      <p:sp>
        <p:nvSpPr>
          <p:cNvPr id="3" name="Title 2"/>
          <p:cNvSpPr>
            <a:spLocks noGrp="1"/>
          </p:cNvSpPr>
          <p:nvPr>
            <p:ph type="ctrTitle"/>
          </p:nvPr>
        </p:nvSpPr>
        <p:spPr>
          <a:xfrm>
            <a:off x="838200" y="228600"/>
            <a:ext cx="7175351" cy="1793167"/>
          </a:xfrm>
        </p:spPr>
        <p:txBody>
          <a:bodyPr/>
          <a:lstStyle/>
          <a:p>
            <a:pPr marL="182880" indent="0">
              <a:buNone/>
            </a:pPr>
            <a:r>
              <a:rPr lang="en-US" dirty="0" smtClean="0">
                <a:solidFill>
                  <a:srgbClr val="FF8FDF"/>
                </a:solidFill>
              </a:rPr>
              <a:t>Love Of The World</a:t>
            </a:r>
            <a:endParaRPr lang="en-US" dirty="0">
              <a:solidFill>
                <a:srgbClr val="FF8FD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85938"/>
            <a:ext cx="64008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56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pPr marL="0" indent="0" algn="ctr">
              <a:buNone/>
            </a:pPr>
            <a:r>
              <a:rPr lang="en-US" dirty="0" smtClean="0"/>
              <a:t>What Is “Love Of The World?”</a:t>
            </a:r>
            <a:endParaRPr lang="en-US" dirty="0"/>
          </a:p>
        </p:txBody>
      </p:sp>
      <p:sp>
        <p:nvSpPr>
          <p:cNvPr id="3" name="Content Placeholder 2"/>
          <p:cNvSpPr>
            <a:spLocks noGrp="1"/>
          </p:cNvSpPr>
          <p:nvPr>
            <p:ph sz="quarter" idx="13"/>
          </p:nvPr>
        </p:nvSpPr>
        <p:spPr>
          <a:xfrm>
            <a:off x="1295400" y="2133600"/>
            <a:ext cx="6400800" cy="3474720"/>
          </a:xfrm>
        </p:spPr>
        <p:txBody>
          <a:bodyPr/>
          <a:lstStyle/>
          <a:p>
            <a:pPr marL="45720" indent="0">
              <a:buNone/>
            </a:pPr>
            <a:r>
              <a:rPr lang="en-US" dirty="0" smtClean="0">
                <a:solidFill>
                  <a:srgbClr val="FF8FDF"/>
                </a:solidFill>
              </a:rPr>
              <a:t>Loving </a:t>
            </a:r>
            <a:r>
              <a:rPr lang="en-US" dirty="0">
                <a:solidFill>
                  <a:srgbClr val="FF8FDF"/>
                </a:solidFill>
              </a:rPr>
              <a:t>s</a:t>
            </a:r>
            <a:r>
              <a:rPr lang="en-US" dirty="0" smtClean="0">
                <a:solidFill>
                  <a:srgbClr val="FF8FDF"/>
                </a:solidFill>
              </a:rPr>
              <a:t>omething in the world and never wanting to let go of it</a:t>
            </a:r>
          </a:p>
          <a:p>
            <a:pPr marL="45720" indent="0">
              <a:buNone/>
            </a:pPr>
            <a:r>
              <a:rPr lang="en-US" dirty="0" smtClean="0"/>
              <a:t>Examples:</a:t>
            </a:r>
          </a:p>
          <a:p>
            <a:r>
              <a:rPr lang="en-US" dirty="0" smtClean="0"/>
              <a:t>Book</a:t>
            </a:r>
          </a:p>
          <a:p>
            <a:r>
              <a:rPr lang="en-US" dirty="0" smtClean="0"/>
              <a:t>Video Game</a:t>
            </a:r>
          </a:p>
          <a:p>
            <a:r>
              <a:rPr lang="en-US" dirty="0" smtClean="0"/>
              <a:t>Person</a:t>
            </a:r>
          </a:p>
          <a:p>
            <a:r>
              <a:rPr lang="en-US" dirty="0" smtClean="0"/>
              <a:t>Food/Drink</a:t>
            </a:r>
          </a:p>
          <a:p>
            <a:r>
              <a:rPr lang="en-US" dirty="0" smtClean="0"/>
              <a:t>Song</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12" y="2895599"/>
            <a:ext cx="3634088" cy="335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60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512511" cy="1143000"/>
          </a:xfrm>
        </p:spPr>
        <p:txBody>
          <a:bodyPr/>
          <a:lstStyle/>
          <a:p>
            <a:pPr marL="0" indent="0" algn="ctr">
              <a:buNone/>
            </a:pPr>
            <a:r>
              <a:rPr lang="en-US" dirty="0" smtClean="0">
                <a:solidFill>
                  <a:srgbClr val="7030A0"/>
                </a:solidFill>
              </a:rPr>
              <a:t>What Tonicity Does This Disease Fall Under?</a:t>
            </a:r>
            <a:endParaRPr lang="en-US" dirty="0">
              <a:solidFill>
                <a:srgbClr val="7030A0"/>
              </a:solidFill>
            </a:endParaRPr>
          </a:p>
        </p:txBody>
      </p:sp>
      <p:sp>
        <p:nvSpPr>
          <p:cNvPr id="3" name="Content Placeholder 2"/>
          <p:cNvSpPr>
            <a:spLocks noGrp="1"/>
          </p:cNvSpPr>
          <p:nvPr>
            <p:ph sz="quarter" idx="13"/>
          </p:nvPr>
        </p:nvSpPr>
        <p:spPr>
          <a:xfrm>
            <a:off x="1295400" y="2514600"/>
            <a:ext cx="6400800" cy="3474720"/>
          </a:xfrm>
        </p:spPr>
        <p:txBody>
          <a:bodyPr>
            <a:normAutofit fontScale="70000" lnSpcReduction="20000"/>
          </a:bodyPr>
          <a:lstStyle/>
          <a:p>
            <a:pPr marL="45720" indent="0" algn="ctr">
              <a:buNone/>
            </a:pPr>
            <a:r>
              <a:rPr lang="en-US" sz="7200" dirty="0" smtClean="0">
                <a:solidFill>
                  <a:srgbClr val="FF0000"/>
                </a:solidFill>
              </a:rPr>
              <a:t>ALL THREE!</a:t>
            </a:r>
          </a:p>
          <a:p>
            <a:pPr algn="ctr"/>
            <a:r>
              <a:rPr lang="en-US" sz="4600" dirty="0" smtClean="0">
                <a:solidFill>
                  <a:schemeClr val="accent2"/>
                </a:solidFill>
              </a:rPr>
              <a:t>Hypertonic</a:t>
            </a:r>
          </a:p>
          <a:p>
            <a:pPr marL="45720" indent="0">
              <a:buNone/>
            </a:pPr>
            <a:endParaRPr lang="en-US" sz="4600" dirty="0" smtClean="0">
              <a:solidFill>
                <a:schemeClr val="accent2"/>
              </a:solidFill>
            </a:endParaRPr>
          </a:p>
          <a:p>
            <a:pPr algn="ctr"/>
            <a:r>
              <a:rPr lang="en-US" sz="4600" dirty="0" smtClean="0">
                <a:solidFill>
                  <a:schemeClr val="accent2"/>
                </a:solidFill>
              </a:rPr>
              <a:t>Hypotonic</a:t>
            </a:r>
          </a:p>
          <a:p>
            <a:endParaRPr lang="en-US" sz="4600" dirty="0" smtClean="0">
              <a:solidFill>
                <a:schemeClr val="accent2"/>
              </a:solidFill>
            </a:endParaRPr>
          </a:p>
          <a:p>
            <a:pPr algn="ctr"/>
            <a:r>
              <a:rPr lang="en-US" sz="4600" dirty="0" smtClean="0">
                <a:solidFill>
                  <a:schemeClr val="accent2"/>
                </a:solidFill>
              </a:rPr>
              <a:t>Isotonic</a:t>
            </a:r>
            <a:endParaRPr lang="en-US" sz="4600" dirty="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581400"/>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429000"/>
            <a:ext cx="2820825" cy="226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52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773"/>
            <a:ext cx="6512511" cy="1143000"/>
          </a:xfrm>
        </p:spPr>
        <p:txBody>
          <a:bodyPr/>
          <a:lstStyle/>
          <a:p>
            <a:pPr marL="0" indent="0" algn="ctr">
              <a:buNone/>
            </a:pPr>
            <a:r>
              <a:rPr lang="en-US" sz="4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Isotonic:</a:t>
            </a:r>
            <a:br>
              <a:rPr lang="en-US" sz="4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n-US" sz="4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Balanced Heart</a:t>
            </a:r>
            <a:endParaRPr lang="en-US" sz="4000"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quarter" idx="13"/>
          </p:nvPr>
        </p:nvSpPr>
        <p:spPr>
          <a:xfrm>
            <a:off x="1143000" y="1371600"/>
            <a:ext cx="6400800" cy="5257800"/>
          </a:xfrm>
        </p:spPr>
        <p:txBody>
          <a:bodyPr>
            <a:noAutofit/>
          </a:bodyPr>
          <a:lstStyle/>
          <a:p>
            <a:pPr marL="45720" indent="0">
              <a:buNone/>
            </a:pPr>
            <a:r>
              <a:rPr lang="en-US" sz="1400" dirty="0" smtClean="0">
                <a:solidFill>
                  <a:srgbClr val="BC0C3E"/>
                </a:solidFill>
              </a:rPr>
              <a:t>You should always love something in this world that grants you felicity in the hereafter. However, you will always make mistakes and love something inappropriate. There should always be a balance of good and evil but never more evil than good. </a:t>
            </a:r>
          </a:p>
          <a:p>
            <a:pPr marL="45720" indent="0" algn="ctr">
              <a:buNone/>
            </a:pPr>
            <a:r>
              <a:rPr lang="en-US" sz="1400" dirty="0" smtClean="0">
                <a:solidFill>
                  <a:srgbClr val="BC0C3E"/>
                </a:solidFill>
              </a:rPr>
              <a:t>Good Things To Love:</a:t>
            </a:r>
          </a:p>
          <a:p>
            <a:r>
              <a:rPr lang="en-US" sz="1400" dirty="0" smtClean="0">
                <a:solidFill>
                  <a:srgbClr val="BC0C3E"/>
                </a:solidFill>
              </a:rPr>
              <a:t>The Quran</a:t>
            </a:r>
          </a:p>
          <a:p>
            <a:r>
              <a:rPr lang="en-US" sz="1400" dirty="0" smtClean="0">
                <a:solidFill>
                  <a:srgbClr val="BC0C3E"/>
                </a:solidFill>
              </a:rPr>
              <a:t>The </a:t>
            </a:r>
            <a:r>
              <a:rPr lang="en-US" sz="1400" dirty="0" err="1" smtClean="0">
                <a:solidFill>
                  <a:srgbClr val="BC0C3E"/>
                </a:solidFill>
              </a:rPr>
              <a:t>Ka’ba</a:t>
            </a:r>
            <a:endParaRPr lang="en-US" sz="1400" dirty="0" smtClean="0">
              <a:solidFill>
                <a:srgbClr val="BC0C3E"/>
              </a:solidFill>
            </a:endParaRPr>
          </a:p>
          <a:p>
            <a:r>
              <a:rPr lang="en-US" sz="1400" dirty="0" smtClean="0">
                <a:solidFill>
                  <a:srgbClr val="BC0C3E"/>
                </a:solidFill>
              </a:rPr>
              <a:t>The Prophet (SAW)</a:t>
            </a:r>
          </a:p>
          <a:p>
            <a:r>
              <a:rPr lang="en-US" sz="1400" dirty="0" smtClean="0">
                <a:solidFill>
                  <a:srgbClr val="BC0C3E"/>
                </a:solidFill>
              </a:rPr>
              <a:t>YOUR PARENTS!</a:t>
            </a:r>
          </a:p>
          <a:p>
            <a:r>
              <a:rPr lang="en-US" sz="1400" dirty="0" smtClean="0">
                <a:solidFill>
                  <a:srgbClr val="BC0C3E"/>
                </a:solidFill>
              </a:rPr>
              <a:t>Books of knowledge </a:t>
            </a:r>
          </a:p>
          <a:p>
            <a:r>
              <a:rPr lang="en-US" sz="1400" dirty="0" smtClean="0">
                <a:solidFill>
                  <a:srgbClr val="BC0C3E"/>
                </a:solidFill>
              </a:rPr>
              <a:t>Children</a:t>
            </a:r>
          </a:p>
          <a:p>
            <a:r>
              <a:rPr lang="en-US" sz="1400" dirty="0" smtClean="0">
                <a:solidFill>
                  <a:srgbClr val="BC0C3E"/>
                </a:solidFill>
              </a:rPr>
              <a:t>Brothers and Sisters</a:t>
            </a:r>
          </a:p>
          <a:p>
            <a:r>
              <a:rPr lang="en-US" sz="1400" dirty="0" smtClean="0">
                <a:solidFill>
                  <a:srgbClr val="BC0C3E"/>
                </a:solidFill>
              </a:rPr>
              <a:t>Love of money so you can give your </a:t>
            </a:r>
            <a:r>
              <a:rPr lang="en-US" sz="1400" dirty="0" err="1" smtClean="0">
                <a:solidFill>
                  <a:srgbClr val="BC0C3E"/>
                </a:solidFill>
              </a:rPr>
              <a:t>zakaat</a:t>
            </a:r>
            <a:r>
              <a:rPr lang="en-US" sz="1400" dirty="0" smtClean="0">
                <a:solidFill>
                  <a:srgbClr val="BC0C3E"/>
                </a:solidFill>
              </a:rPr>
              <a:t> </a:t>
            </a:r>
          </a:p>
          <a:p>
            <a:endParaRPr lang="en-US" sz="1400" dirty="0" smtClean="0">
              <a:solidFill>
                <a:srgbClr val="BC0C3E"/>
              </a:solidFill>
            </a:endParaRPr>
          </a:p>
          <a:p>
            <a:pPr marL="45720" indent="0">
              <a:buNone/>
            </a:pPr>
            <a:r>
              <a:rPr lang="en-US" sz="1400" dirty="0" smtClean="0">
                <a:solidFill>
                  <a:schemeClr val="tx1"/>
                </a:solidFill>
              </a:rPr>
              <a:t>Hadith</a:t>
            </a:r>
            <a:r>
              <a:rPr lang="en-US" sz="1400" dirty="0" smtClean="0">
                <a:solidFill>
                  <a:srgbClr val="BC0C3E"/>
                </a:solidFill>
              </a:rPr>
              <a:t>: </a:t>
            </a:r>
            <a:r>
              <a:rPr lang="en-US" sz="1400" b="1" dirty="0" smtClean="0">
                <a:solidFill>
                  <a:srgbClr val="BC0C3E"/>
                </a:solidFill>
              </a:rPr>
              <a:t>Do not curse the world, for God created the world, and the world is a means to reaching [knowledge of] God” </a:t>
            </a:r>
          </a:p>
          <a:p>
            <a:pPr marL="45720" indent="0">
              <a:buNone/>
            </a:pPr>
            <a:endParaRPr lang="en-US" sz="1400" dirty="0" smtClean="0">
              <a:solidFill>
                <a:srgbClr val="BC0C3E"/>
              </a:solidFill>
            </a:endParaRPr>
          </a:p>
          <a:p>
            <a:pPr marL="45720" indent="0">
              <a:buNone/>
            </a:pPr>
            <a:r>
              <a:rPr lang="en-US" sz="1400" dirty="0" smtClean="0">
                <a:solidFill>
                  <a:schemeClr val="tx1"/>
                </a:solidFill>
              </a:rPr>
              <a:t>Quran: </a:t>
            </a:r>
            <a:r>
              <a:rPr lang="en-US" sz="1200" b="1" i="1" dirty="0">
                <a:solidFill>
                  <a:srgbClr val="BC0C3E"/>
                </a:solidFill>
              </a:rPr>
              <a:t>And He has subjected to you whatever is in the heavens and whatever is on the earth - all from Him. Indeed in that are signs for a people who give thought.</a:t>
            </a:r>
            <a:endParaRPr lang="en-US" sz="1200" b="1" i="1" dirty="0" smtClean="0">
              <a:solidFill>
                <a:srgbClr val="BC0C3E"/>
              </a:solidFill>
            </a:endParaRPr>
          </a:p>
          <a:p>
            <a:pPr marL="45720" indent="0">
              <a:buNone/>
            </a:pPr>
            <a:endParaRPr lang="en-US" sz="1400" dirty="0">
              <a:solidFill>
                <a:srgbClr val="BC0C3E"/>
              </a:solidFill>
            </a:endParaRPr>
          </a:p>
        </p:txBody>
      </p:sp>
      <p:pic>
        <p:nvPicPr>
          <p:cNvPr id="1028" name="Picture 4" descr="http://waterman99.files.wordpress.com/2009/06/balance-symb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4941"/>
            <a:ext cx="2286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9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512511" cy="1143000"/>
          </a:xfrm>
        </p:spPr>
        <p:txBody>
          <a:bodyPr/>
          <a:lstStyle/>
          <a:p>
            <a:pPr marL="0" indent="0" algn="ctr">
              <a:buNone/>
            </a:pPr>
            <a:r>
              <a:rPr lang="en-US" sz="6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Hypertonic:</a:t>
            </a:r>
            <a:br>
              <a:rPr lang="en-US" sz="6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n-US" sz="6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Sick Heart</a:t>
            </a:r>
            <a:endParaRPr lang="en-US" sz="6000"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quarter" idx="13"/>
          </p:nvPr>
        </p:nvSpPr>
        <p:spPr>
          <a:xfrm>
            <a:off x="1143000" y="2209800"/>
            <a:ext cx="6400800" cy="3474720"/>
          </a:xfrm>
        </p:spPr>
        <p:txBody>
          <a:bodyPr/>
          <a:lstStyle/>
          <a:p>
            <a:pPr marL="45720" indent="0">
              <a:buNone/>
            </a:pPr>
            <a:r>
              <a:rPr lang="en-US" dirty="0" smtClean="0">
                <a:solidFill>
                  <a:srgbClr val="7030A0"/>
                </a:solidFill>
              </a:rPr>
              <a:t>Everyone makes bad choices in their life and try to repent for Allah is the ever-merciful. Sometimes you sin more than you do good. Love of the world is something everyone has and it overcomes their Islamic being.   </a:t>
            </a:r>
            <a:endParaRPr lang="en-US" dirty="0">
              <a:solidFill>
                <a:srgbClr val="7030A0"/>
              </a:solidFill>
            </a:endParaRPr>
          </a:p>
        </p:txBody>
      </p:sp>
      <p:pic>
        <p:nvPicPr>
          <p:cNvPr id="2050" name="Picture 2" descr="http://us.123rf.com/400wm/400/400/idesign2000/idesign20001208/idesign2000120800040/15234033-sick-heart-charac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599"/>
            <a:ext cx="4184821"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7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512511" cy="1143000"/>
          </a:xfrm>
        </p:spPr>
        <p:txBody>
          <a:bodyPr/>
          <a:lstStyle/>
          <a:p>
            <a:pPr marL="0" indent="0" algn="ctr">
              <a:buNone/>
            </a:pPr>
            <a:r>
              <a:rPr lang="en-US"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Hypotonic:</a:t>
            </a:r>
            <a:br>
              <a:rPr lang="en-US"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n-US"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Dead Heart</a:t>
            </a:r>
            <a:endParaRPr lang="en-US"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quarter" idx="13"/>
          </p:nvPr>
        </p:nvSpPr>
        <p:spPr>
          <a:xfrm>
            <a:off x="1219200" y="1981200"/>
            <a:ext cx="6400800" cy="4495800"/>
          </a:xfrm>
        </p:spPr>
        <p:txBody>
          <a:bodyPr/>
          <a:lstStyle/>
          <a:p>
            <a:pPr marL="45720" indent="0">
              <a:buNone/>
            </a:pPr>
            <a:r>
              <a:rPr lang="en-US" dirty="0" smtClean="0">
                <a:solidFill>
                  <a:schemeClr val="tx1"/>
                </a:solidFill>
              </a:rPr>
              <a:t>Love of the world overcomes Muslims all over the world and it breaks their </a:t>
            </a:r>
            <a:r>
              <a:rPr lang="en-US" dirty="0" err="1" smtClean="0">
                <a:solidFill>
                  <a:schemeClr val="tx1"/>
                </a:solidFill>
              </a:rPr>
              <a:t>iman</a:t>
            </a:r>
            <a:r>
              <a:rPr lang="en-US" dirty="0" smtClean="0">
                <a:solidFill>
                  <a:schemeClr val="tx1"/>
                </a:solidFill>
              </a:rPr>
              <a:t>. People are always falling into this disease because </a:t>
            </a:r>
            <a:r>
              <a:rPr lang="en-US" dirty="0" err="1" smtClean="0">
                <a:solidFill>
                  <a:schemeClr val="tx1"/>
                </a:solidFill>
              </a:rPr>
              <a:t>shatain</a:t>
            </a:r>
            <a:r>
              <a:rPr lang="en-US" dirty="0" smtClean="0">
                <a:solidFill>
                  <a:schemeClr val="tx1"/>
                </a:solidFill>
              </a:rPr>
              <a:t> plays with their minds. </a:t>
            </a:r>
          </a:p>
          <a:p>
            <a:pPr marL="45720" indent="0" algn="ctr">
              <a:buNone/>
            </a:pPr>
            <a:r>
              <a:rPr lang="en-US" dirty="0" smtClean="0">
                <a:solidFill>
                  <a:srgbClr val="FF0000"/>
                </a:solidFill>
              </a:rPr>
              <a:t>Bad Thing To Love:</a:t>
            </a:r>
          </a:p>
          <a:p>
            <a:pPr marL="45720" indent="0">
              <a:buNone/>
            </a:pPr>
            <a:r>
              <a:rPr lang="en-US" dirty="0" smtClean="0">
                <a:solidFill>
                  <a:srgbClr val="7030A0"/>
                </a:solidFill>
              </a:rPr>
              <a:t>Celebrities</a:t>
            </a:r>
          </a:p>
          <a:p>
            <a:pPr marL="45720" indent="0">
              <a:buNone/>
            </a:pPr>
            <a:r>
              <a:rPr lang="en-US" dirty="0" smtClean="0">
                <a:solidFill>
                  <a:srgbClr val="7030A0"/>
                </a:solidFill>
              </a:rPr>
              <a:t>Greed</a:t>
            </a:r>
          </a:p>
          <a:p>
            <a:pPr marL="45720" indent="0">
              <a:buNone/>
            </a:pPr>
            <a:r>
              <a:rPr lang="en-US" dirty="0" smtClean="0">
                <a:solidFill>
                  <a:srgbClr val="7030A0"/>
                </a:solidFill>
              </a:rPr>
              <a:t>Too Much Praise</a:t>
            </a:r>
          </a:p>
          <a:p>
            <a:pPr marL="45720" indent="0">
              <a:buNone/>
            </a:pPr>
            <a:r>
              <a:rPr lang="en-US" dirty="0" smtClean="0">
                <a:solidFill>
                  <a:srgbClr val="7030A0"/>
                </a:solidFill>
              </a:rPr>
              <a:t>Something that is not being loved for the sake of Allah  </a:t>
            </a:r>
          </a:p>
          <a:p>
            <a:pPr marL="45720" indent="0">
              <a:buNone/>
            </a:pPr>
            <a:endParaRPr lang="en-US" dirty="0" smtClean="0">
              <a:solidFill>
                <a:srgbClr val="7030A0"/>
              </a:solidFill>
            </a:endParaRPr>
          </a:p>
          <a:p>
            <a:pPr marL="45720" indent="0">
              <a:buNone/>
            </a:pPr>
            <a:endParaRPr lang="en-US" dirty="0" smtClean="0">
              <a:solidFill>
                <a:srgbClr val="7030A0"/>
              </a:solidFill>
            </a:endParaRPr>
          </a:p>
          <a:p>
            <a:pPr marL="45720" indent="0" algn="ctr">
              <a:buNone/>
            </a:pP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468" y="3048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2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512511" cy="1143000"/>
          </a:xfrm>
        </p:spPr>
        <p:txBody>
          <a:bodyPr/>
          <a:lstStyle/>
          <a:p>
            <a:pPr marL="0" indent="0" algn="ctr">
              <a:buNone/>
            </a:pPr>
            <a:r>
              <a:rPr lang="en-US"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Videos</a:t>
            </a:r>
            <a:endParaRPr lang="en-US"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ontent Placeholder 4"/>
          <p:cNvSpPr>
            <a:spLocks noGrp="1"/>
          </p:cNvSpPr>
          <p:nvPr>
            <p:ph sz="quarter" idx="13"/>
          </p:nvPr>
        </p:nvSpPr>
        <p:spPr>
          <a:xfrm>
            <a:off x="1295400" y="1447800"/>
            <a:ext cx="6400800" cy="3474720"/>
          </a:xfrm>
        </p:spPr>
        <p:txBody>
          <a:bodyPr>
            <a:normAutofit/>
          </a:bodyPr>
          <a:lstStyle/>
          <a:p>
            <a:pPr marL="45720" indent="0">
              <a:buNone/>
            </a:pPr>
            <a:r>
              <a:rPr lang="en-US" sz="2000" dirty="0">
                <a:hlinkClick r:id="rId3"/>
              </a:rPr>
              <a:t>https://</a:t>
            </a:r>
            <a:r>
              <a:rPr lang="en-US" sz="2000" dirty="0" smtClean="0">
                <a:hlinkClick r:id="rId3"/>
              </a:rPr>
              <a:t>www.youtube.com/watch?v=jMQGXjSo6Ac</a:t>
            </a:r>
            <a:endParaRPr lang="en-US" sz="2000" dirty="0" smtClean="0"/>
          </a:p>
          <a:p>
            <a:pPr marL="45720" indent="0">
              <a:buNone/>
            </a:pPr>
            <a:endParaRPr lang="en-US" sz="2000" dirty="0"/>
          </a:p>
          <a:p>
            <a:pPr marL="45720" indent="0">
              <a:buNone/>
            </a:pPr>
            <a:r>
              <a:rPr lang="en-US" sz="2000" dirty="0"/>
              <a:t>http://www.youtube.com/watch?v=q5T4LBWdle4</a:t>
            </a:r>
          </a:p>
          <a:p>
            <a:pPr marL="45720" indent="0">
              <a:buNone/>
            </a:pPr>
            <a:endParaRPr lang="en-US" sz="2000" dirty="0"/>
          </a:p>
        </p:txBody>
      </p:sp>
    </p:spTree>
    <p:extLst>
      <p:ext uri="{BB962C8B-B14F-4D97-AF65-F5344CB8AC3E}">
        <p14:creationId xmlns:p14="http://schemas.microsoft.com/office/powerpoint/2010/main" val="23339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512511" cy="1143000"/>
          </a:xfrm>
        </p:spPr>
        <p:txBody>
          <a:bodyPr/>
          <a:lstStyle/>
          <a:p>
            <a:pPr marL="0" indent="0">
              <a:buNone/>
            </a:pPr>
            <a:r>
              <a:rPr lang="en-US"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Cure and Prevention </a:t>
            </a:r>
            <a:endParaRPr lang="en-US"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quarter" idx="13"/>
          </p:nvPr>
        </p:nvSpPr>
        <p:spPr>
          <a:xfrm>
            <a:off x="1219200" y="1828800"/>
            <a:ext cx="6400800" cy="3474720"/>
          </a:xfrm>
        </p:spPr>
        <p:txBody>
          <a:bodyPr>
            <a:normAutofit fontScale="92500" lnSpcReduction="20000"/>
          </a:bodyPr>
          <a:lstStyle/>
          <a:p>
            <a:pPr marL="45720" indent="0" algn="ctr">
              <a:buNone/>
            </a:pPr>
            <a:r>
              <a:rPr lang="en-US" sz="3200" dirty="0" smtClean="0">
                <a:solidFill>
                  <a:srgbClr val="00B0F0"/>
                </a:solidFill>
              </a:rPr>
              <a:t>Prevention:</a:t>
            </a:r>
          </a:p>
          <a:p>
            <a:pPr marL="45720" indent="0">
              <a:buNone/>
            </a:pPr>
            <a:r>
              <a:rPr lang="en-US" sz="2000" dirty="0" smtClean="0">
                <a:solidFill>
                  <a:schemeClr val="tx1"/>
                </a:solidFill>
              </a:rPr>
              <a:t>Always remember that Allah is watching you and that loving something in this world is going to get you nowhere. Keep your conscience intact so you can know when what you’re doing is going too far. </a:t>
            </a:r>
            <a:endParaRPr lang="en-US" dirty="0" smtClean="0">
              <a:solidFill>
                <a:schemeClr val="tx1"/>
              </a:solidFill>
            </a:endParaRPr>
          </a:p>
          <a:p>
            <a:pPr marL="45720" indent="0" algn="ctr">
              <a:buNone/>
            </a:pPr>
            <a:r>
              <a:rPr lang="en-US" sz="3200" dirty="0" smtClean="0">
                <a:solidFill>
                  <a:srgbClr val="00B0F0"/>
                </a:solidFill>
              </a:rPr>
              <a:t>Cure:</a:t>
            </a:r>
            <a:r>
              <a:rPr lang="en-US" dirty="0" smtClean="0"/>
              <a:t> </a:t>
            </a:r>
          </a:p>
          <a:p>
            <a:pPr marL="45720" indent="0">
              <a:buNone/>
            </a:pPr>
            <a:r>
              <a:rPr lang="en-US" dirty="0"/>
              <a:t>Remember death in abundance and do not involve yourself in distant and remote hopes. The pursuit of distant schemes and material enterprises should be shunned. In this way the love of the world will be eliminated from the heart</a:t>
            </a:r>
            <a:r>
              <a:rPr lang="en-US" dirty="0" smtClean="0"/>
              <a:t>. </a:t>
            </a:r>
            <a:endParaRPr lang="en-US" dirty="0"/>
          </a:p>
          <a:p>
            <a:pPr marL="45720" indent="0" algn="ctr">
              <a:buNone/>
            </a:pPr>
            <a:endParaRPr lang="en-US" dirty="0" smtClean="0"/>
          </a:p>
          <a:p>
            <a:pPr marL="45720" indent="0">
              <a:buNone/>
            </a:pPr>
            <a:endParaRPr lang="en-US" dirty="0"/>
          </a:p>
          <a:p>
            <a:pPr marL="4572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53000"/>
            <a:ext cx="25908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19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48481" y="5486400"/>
            <a:ext cx="5637010" cy="882119"/>
          </a:xfrm>
        </p:spPr>
        <p:txBody>
          <a:bodyPr>
            <a:normAutofit fontScale="92500" lnSpcReduction="20000"/>
          </a:bodyPr>
          <a:lstStyle/>
          <a:p>
            <a:r>
              <a:rPr lang="en-US" dirty="0" smtClean="0"/>
              <a:t>Always Remember: </a:t>
            </a:r>
            <a:r>
              <a:rPr lang="en-US" i="1" dirty="0" smtClean="0">
                <a:solidFill>
                  <a:srgbClr val="FF8FDF"/>
                </a:solidFill>
              </a:rPr>
              <a:t>“The world is a bridge; so pass over it to the next world, but do not try to build on it.”</a:t>
            </a:r>
          </a:p>
        </p:txBody>
      </p:sp>
      <p:sp>
        <p:nvSpPr>
          <p:cNvPr id="3" name="Title 2"/>
          <p:cNvSpPr>
            <a:spLocks noGrp="1"/>
          </p:cNvSpPr>
          <p:nvPr>
            <p:ph type="ctrTitle"/>
          </p:nvPr>
        </p:nvSpPr>
        <p:spPr>
          <a:xfrm>
            <a:off x="1066800" y="76200"/>
            <a:ext cx="7175351" cy="1793167"/>
          </a:xfrm>
        </p:spPr>
        <p:txBody>
          <a:bodyPr/>
          <a:lstStyle/>
          <a:p>
            <a:pPr marL="182880" indent="0" algn="ctr">
              <a:buNone/>
            </a:pPr>
            <a:r>
              <a:rPr lang="en-US" dirty="0" smtClean="0">
                <a:solidFill>
                  <a:schemeClr val="accent6"/>
                </a:solidFill>
              </a:rPr>
              <a:t>Thanks For Watching! </a:t>
            </a:r>
            <a:endParaRPr lang="en-US" dirty="0">
              <a:solidFill>
                <a:schemeClr val="accent6"/>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638800" cy="342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74506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92</TotalTime>
  <Words>426</Words>
  <Application>Microsoft Office PowerPoint</Application>
  <PresentationFormat>On-screen Show (4:3)</PresentationFormat>
  <Paragraphs>63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Love Of The World</vt:lpstr>
      <vt:lpstr>What Is “Love Of The World?”</vt:lpstr>
      <vt:lpstr>What Tonicity Does This Disease Fall Under?</vt:lpstr>
      <vt:lpstr>Isotonic: Balanced Heart</vt:lpstr>
      <vt:lpstr>Hypertonic: Sick Heart</vt:lpstr>
      <vt:lpstr>Hypotonic: Dead Heart</vt:lpstr>
      <vt:lpstr>Videos</vt:lpstr>
      <vt:lpstr>Cure and Prevention </vt:lpstr>
      <vt:lpstr>Thanks For Watching!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Of The World</dc:title>
  <dc:creator>Issam Kobaia</dc:creator>
  <cp:lastModifiedBy>Issam Kobaia</cp:lastModifiedBy>
  <cp:revision>7</cp:revision>
  <dcterms:created xsi:type="dcterms:W3CDTF">2013-04-30T00:51:02Z</dcterms:created>
  <dcterms:modified xsi:type="dcterms:W3CDTF">2013-05-01T01:21:01Z</dcterms:modified>
</cp:coreProperties>
</file>