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5" r:id="rId6"/>
    <p:sldId id="262"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08"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5/10/2013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TSpbGHTqFe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slamweb.net/emainpage/index.php?page=articles&amp;id=145008" TargetMode="External"/><Relationship Id="rId2" Type="http://schemas.openxmlformats.org/officeDocument/2006/relationships/hyperlink" Target="http://www.iqrasense.com/muslim-character/the-blessings-of-gratitude-and-shukr.html" TargetMode="External"/><Relationship Id="rId1" Type="http://schemas.openxmlformats.org/officeDocument/2006/relationships/slideLayout" Target="../slideLayouts/slideLayout2.xml"/><Relationship Id="rId4" Type="http://schemas.openxmlformats.org/officeDocument/2006/relationships/hyperlink" Target="http://xeniagreekmuslimah.wordpress.com/2010/11/06/are-you-being-ungrateful-or-you-are-pleased-with-allahs-decr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ext uri="{BEBA8EAE-BF5A-486C-A8C5-ECC9F3942E4B}">
                <a14:imgProps xmlns:a14="http://schemas.microsoft.com/office/drawing/2010/main" xmlns="">
                  <a14:imgLayer r:embed="rId3">
                    <a14:imgEffect>
                      <a14:saturation sat="200000"/>
                    </a14:imgEffect>
                  </a14:imgLayer>
                </a14:imgProps>
              </a:ext>
            </a:extLst>
          </a:blip>
          <a:stretch/>
        </a:blipFill>
        <a:effectLst/>
      </p:bgPr>
    </p:bg>
    <p:spTree>
      <p:nvGrpSpPr>
        <p:cNvPr id="1" name=""/>
        <p:cNvGrpSpPr/>
        <p:nvPr/>
      </p:nvGrpSpPr>
      <p:grpSpPr>
        <a:xfrm>
          <a:off x="0" y="0"/>
          <a:ext cx="0" cy="0"/>
          <a:chOff x="0" y="0"/>
          <a:chExt cx="0" cy="0"/>
        </a:xfrm>
      </p:grpSpPr>
      <p:sp>
        <p:nvSpPr>
          <p:cNvPr id="5" name="Rectangle 4"/>
          <p:cNvSpPr/>
          <p:nvPr/>
        </p:nvSpPr>
        <p:spPr>
          <a:xfrm>
            <a:off x="1595269" y="555050"/>
            <a:ext cx="9130834" cy="304698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smtClean="0">
                <a:ln/>
                <a:solidFill>
                  <a:schemeClr val="accent3"/>
                </a:solidFill>
                <a:effectLst/>
              </a:rPr>
              <a:t>Obliviousness </a:t>
            </a:r>
          </a:p>
          <a:p>
            <a:pPr algn="ctr"/>
            <a:r>
              <a:rPr lang="en-US" sz="9600" b="1" cap="none" spc="0" dirty="0" smtClean="0">
                <a:ln/>
                <a:solidFill>
                  <a:schemeClr val="accent3"/>
                </a:solidFill>
                <a:effectLst/>
              </a:rPr>
              <a:t>To Blessings</a:t>
            </a:r>
            <a:endParaRPr lang="en-US" sz="9600" b="1" cap="none" spc="0" dirty="0">
              <a:ln/>
              <a:solidFill>
                <a:schemeClr val="accent3"/>
              </a:solidFill>
              <a:effectLst/>
            </a:endParaRPr>
          </a:p>
        </p:txBody>
      </p:sp>
      <p:sp>
        <p:nvSpPr>
          <p:cNvPr id="6" name="Rectangle 5"/>
          <p:cNvSpPr/>
          <p:nvPr/>
        </p:nvSpPr>
        <p:spPr>
          <a:xfrm>
            <a:off x="3590238" y="5597993"/>
            <a:ext cx="51408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By Derya Turk</a:t>
            </a:r>
            <a:endParaRPr lang="en-US" sz="5400" b="1" cap="none" spc="0" dirty="0">
              <a:ln/>
              <a:solidFill>
                <a:schemeClr val="accent3"/>
              </a:solidFill>
              <a:effectLst/>
            </a:endParaRPr>
          </a:p>
        </p:txBody>
      </p:sp>
      <p:pic>
        <p:nvPicPr>
          <p:cNvPr id="1026" name="Picture 2" descr="http://delightfullyinclined.files.wordpress.com/2011/10/gratitude2-vi.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16273" y="3716440"/>
            <a:ext cx="2488826" cy="1881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3101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238" y="567035"/>
            <a:ext cx="7556877"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3"/>
                </a:solidFill>
              </a:rPr>
              <a:t>Gift From Allah</a:t>
            </a:r>
          </a:p>
          <a:p>
            <a:pPr algn="ctr"/>
            <a:r>
              <a:rPr lang="en-US" sz="6600" b="1" cap="none" spc="0" dirty="0" smtClean="0">
                <a:ln/>
                <a:solidFill>
                  <a:schemeClr val="accent3"/>
                </a:solidFill>
                <a:effectLst/>
              </a:rPr>
              <a:t>Nouman Ali Khan</a:t>
            </a:r>
            <a:endParaRPr lang="en-US" sz="6600" b="1" cap="none" spc="0" dirty="0">
              <a:ln/>
              <a:solidFill>
                <a:schemeClr val="accent3"/>
              </a:solidFill>
              <a:effectLst/>
            </a:endParaRPr>
          </a:p>
        </p:txBody>
      </p:sp>
      <p:sp>
        <p:nvSpPr>
          <p:cNvPr id="7" name="Title 1"/>
          <p:cNvSpPr>
            <a:spLocks noGrp="1"/>
          </p:cNvSpPr>
          <p:nvPr>
            <p:ph idx="1"/>
          </p:nvPr>
        </p:nvSpPr>
        <p:spPr>
          <a:xfrm>
            <a:off x="913795" y="2690693"/>
            <a:ext cx="10353762" cy="3695136"/>
          </a:xfrm>
        </p:spPr>
        <p:txBody>
          <a:bodyPr>
            <a:normAutofit/>
          </a:bodyPr>
          <a:lstStyle/>
          <a:p>
            <a:pPr algn="ctr"/>
            <a:r>
              <a:rPr lang="en-US" sz="2800" dirty="0">
                <a:solidFill>
                  <a:schemeClr val="accent5">
                    <a:lumMod val="75000"/>
                  </a:schemeClr>
                </a:solidFill>
                <a:latin typeface="Algerian" panose="04020705040A02060702" pitchFamily="82" charset="0"/>
                <a:hlinkClick r:id="rId2"/>
              </a:rPr>
              <a:t>http://</a:t>
            </a:r>
            <a:r>
              <a:rPr lang="en-US" sz="2800" dirty="0" smtClean="0">
                <a:solidFill>
                  <a:schemeClr val="accent5">
                    <a:lumMod val="75000"/>
                  </a:schemeClr>
                </a:solidFill>
                <a:latin typeface="Algerian" panose="04020705040A02060702" pitchFamily="82" charset="0"/>
                <a:hlinkClick r:id="rId2"/>
              </a:rPr>
              <a:t>www.youtube.com/watch?v=TSpbGHTqFec</a:t>
            </a:r>
            <a:endParaRPr lang="en-US" sz="2800" dirty="0" smtClean="0">
              <a:solidFill>
                <a:schemeClr val="accent5">
                  <a:lumMod val="75000"/>
                </a:schemeClr>
              </a:solidFill>
              <a:latin typeface="Algerian" panose="04020705040A02060702" pitchFamily="82" charset="0"/>
            </a:endParaRPr>
          </a:p>
          <a:p>
            <a:pPr marL="0" indent="0" algn="ctr">
              <a:buNone/>
            </a:pPr>
            <a:endParaRPr lang="en-US" sz="2800" dirty="0" smtClean="0">
              <a:solidFill>
                <a:schemeClr val="accent5">
                  <a:lumMod val="75000"/>
                </a:schemeClr>
              </a:solidFill>
              <a:latin typeface="Algerian" panose="04020705040A02060702" pitchFamily="82" charset="0"/>
            </a:endParaRPr>
          </a:p>
          <a:p>
            <a:endParaRPr lang="en-US" dirty="0" smtClean="0"/>
          </a:p>
          <a:p>
            <a:endParaRPr lang="en-US" dirty="0"/>
          </a:p>
          <a:p>
            <a:endParaRPr lang="en-US" dirty="0" smtClean="0"/>
          </a:p>
          <a:p>
            <a:pPr marL="0" indent="0">
              <a:buNone/>
            </a:pPr>
            <a:endParaRPr lang="en-US" dirty="0"/>
          </a:p>
        </p:txBody>
      </p:sp>
      <p:pic>
        <p:nvPicPr>
          <p:cNvPr id="2052" name="Picture 4" descr="http://static.wix.com/media/4c2bb9_3eae73ea6da2a2d9c04f93f961d98fcc.jpg_srz_640_640_85_22_0.50_1.20_0.00_jpg_srz"/>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3327" y="3512601"/>
            <a:ext cx="2603500" cy="260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6528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527" y="1346200"/>
            <a:ext cx="10528300" cy="3975100"/>
          </a:xfrm>
        </p:spPr>
        <p:txBody>
          <a:bodyPr>
            <a:noAutofit/>
          </a:bodyPr>
          <a:lstStyle/>
          <a:p>
            <a:pPr>
              <a:lnSpc>
                <a:spcPct val="100000"/>
              </a:lnSpc>
            </a:pPr>
            <a:r>
              <a:rPr lang="en-US" sz="3000" dirty="0">
                <a:effectLst/>
                <a:latin typeface="Aparajita" panose="020B0604020202020204" pitchFamily="34" charset="0"/>
                <a:cs typeface="Aparajita" panose="020B0604020202020204" pitchFamily="34" charset="0"/>
              </a:rPr>
              <a:t>Not feeling or exhibiting gratitude, thanks, or </a:t>
            </a:r>
            <a:r>
              <a:rPr lang="en-US" sz="3000" dirty="0" smtClean="0">
                <a:effectLst/>
                <a:latin typeface="Aparajita" panose="020B0604020202020204" pitchFamily="34" charset="0"/>
                <a:cs typeface="Aparajita" panose="020B0604020202020204" pitchFamily="34" charset="0"/>
              </a:rPr>
              <a:t>appreciation to the blessings Allah (SWT) has blessed you with. </a:t>
            </a:r>
          </a:p>
          <a:p>
            <a:pPr>
              <a:lnSpc>
                <a:spcPct val="100000"/>
              </a:lnSpc>
            </a:pPr>
            <a:r>
              <a:rPr lang="en-US" sz="3000" dirty="0" smtClean="0">
                <a:effectLst/>
                <a:latin typeface="Aparajita" panose="020B0604020202020204" pitchFamily="34" charset="0"/>
                <a:cs typeface="Aparajita" panose="020B0604020202020204" pitchFamily="34" charset="0"/>
              </a:rPr>
              <a:t>Not expressing </a:t>
            </a:r>
            <a:r>
              <a:rPr lang="en-US" sz="3000" dirty="0">
                <a:effectLst/>
                <a:latin typeface="Aparajita" panose="020B0604020202020204" pitchFamily="34" charset="0"/>
                <a:cs typeface="Aparajita" panose="020B0604020202020204" pitchFamily="34" charset="0"/>
              </a:rPr>
              <a:t>thanks and appreciation to those who do </a:t>
            </a:r>
            <a:r>
              <a:rPr lang="en-US" sz="3000" dirty="0" smtClean="0">
                <a:effectLst/>
                <a:latin typeface="Aparajita" panose="020B0604020202020204" pitchFamily="34" charset="0"/>
                <a:cs typeface="Aparajita" panose="020B0604020202020204" pitchFamily="34" charset="0"/>
              </a:rPr>
              <a:t>a favor for us.  </a:t>
            </a:r>
          </a:p>
          <a:p>
            <a:pPr>
              <a:lnSpc>
                <a:spcPct val="100000"/>
              </a:lnSpc>
            </a:pPr>
            <a:r>
              <a:rPr lang="en-US" sz="3000" dirty="0" smtClean="0">
                <a:effectLst/>
                <a:latin typeface="Aparajita" panose="020B0604020202020204" pitchFamily="34" charset="0"/>
                <a:cs typeface="Aparajita" panose="020B0604020202020204" pitchFamily="34" charset="0"/>
              </a:rPr>
              <a:t>Not knowing and recognizing </a:t>
            </a:r>
            <a:r>
              <a:rPr lang="en-US" sz="3000" dirty="0">
                <a:effectLst/>
                <a:latin typeface="Aparajita" panose="020B0604020202020204" pitchFamily="34" charset="0"/>
                <a:cs typeface="Aparajita" panose="020B0604020202020204" pitchFamily="34" charset="0"/>
              </a:rPr>
              <a:t>that whatever we have is from </a:t>
            </a:r>
            <a:r>
              <a:rPr lang="en-US" sz="3000" dirty="0" smtClean="0">
                <a:effectLst/>
                <a:latin typeface="Aparajita" panose="020B0604020202020204" pitchFamily="34" charset="0"/>
                <a:cs typeface="Aparajita" panose="020B0604020202020204" pitchFamily="34" charset="0"/>
              </a:rPr>
              <a:t>Allah.</a:t>
            </a:r>
          </a:p>
          <a:p>
            <a:pPr>
              <a:lnSpc>
                <a:spcPct val="100000"/>
              </a:lnSpc>
            </a:pPr>
            <a:r>
              <a:rPr lang="en-US" sz="3000" dirty="0" smtClean="0">
                <a:effectLst/>
                <a:latin typeface="Aparajita" panose="020B0604020202020204" pitchFamily="34" charset="0"/>
                <a:cs typeface="Aparajita" panose="020B0604020202020204" pitchFamily="34" charset="0"/>
              </a:rPr>
              <a:t>Focusing </a:t>
            </a:r>
            <a:r>
              <a:rPr lang="en-US" sz="3000" dirty="0">
                <a:effectLst/>
                <a:latin typeface="Aparajita" panose="020B0604020202020204" pitchFamily="34" charset="0"/>
                <a:cs typeface="Aparajita" panose="020B0604020202020204" pitchFamily="34" charset="0"/>
              </a:rPr>
              <a:t>on Allah </a:t>
            </a:r>
            <a:r>
              <a:rPr lang="en-US" sz="3000" dirty="0" smtClean="0">
                <a:effectLst/>
                <a:latin typeface="Aparajita" panose="020B0604020202020204" pitchFamily="34" charset="0"/>
                <a:cs typeface="Aparajita" panose="020B0604020202020204" pitchFamily="34" charset="0"/>
              </a:rPr>
              <a:t>has </a:t>
            </a:r>
            <a:r>
              <a:rPr lang="en-US" sz="3000" dirty="0">
                <a:effectLst/>
                <a:latin typeface="Aparajita" panose="020B0604020202020204" pitchFamily="34" charset="0"/>
                <a:cs typeface="Aparajita" panose="020B0604020202020204" pitchFamily="34" charset="0"/>
              </a:rPr>
              <a:t>become difficult today because of life’s distractions and attractions</a:t>
            </a:r>
            <a:r>
              <a:rPr lang="en-US" sz="3000" dirty="0" smtClean="0">
                <a:effectLst/>
                <a:latin typeface="Aparajita" panose="020B0604020202020204" pitchFamily="34" charset="0"/>
                <a:cs typeface="Aparajita" panose="020B0604020202020204" pitchFamily="34" charset="0"/>
              </a:rPr>
              <a:t>.</a:t>
            </a:r>
          </a:p>
          <a:p>
            <a:pPr>
              <a:lnSpc>
                <a:spcPct val="100000"/>
              </a:lnSpc>
            </a:pPr>
            <a:r>
              <a:rPr lang="en-US" sz="3200" dirty="0">
                <a:effectLst/>
                <a:latin typeface="Aparajita" panose="020B0604020202020204" pitchFamily="34" charset="0"/>
                <a:cs typeface="Aparajita" panose="020B0604020202020204" pitchFamily="34" charset="0"/>
              </a:rPr>
              <a:t>Not recognizing Allah’s blessings can prevent us from gaining His pleasure. </a:t>
            </a:r>
            <a:endParaRPr lang="en-US" sz="3200" dirty="0">
              <a:latin typeface="Aparajita" panose="020B0604020202020204" pitchFamily="34" charset="0"/>
              <a:cs typeface="Aparajita" panose="020B0604020202020204" pitchFamily="34" charset="0"/>
            </a:endParaRPr>
          </a:p>
          <a:p>
            <a:pPr marL="0" indent="0">
              <a:lnSpc>
                <a:spcPct val="100000"/>
              </a:lnSpc>
              <a:buNone/>
            </a:pPr>
            <a:endParaRPr lang="en-US" sz="3200" dirty="0" smtClean="0">
              <a:effectLst/>
              <a:latin typeface="Aparajita" panose="020B0604020202020204" pitchFamily="34" charset="0"/>
              <a:cs typeface="Aparajita" panose="020B0604020202020204" pitchFamily="34" charset="0"/>
            </a:endParaRPr>
          </a:p>
          <a:p>
            <a:pPr marL="0" indent="0">
              <a:lnSpc>
                <a:spcPct val="100000"/>
              </a:lnSpc>
              <a:buNone/>
            </a:pPr>
            <a:endParaRPr lang="en-US" sz="2800" dirty="0">
              <a:effectLst/>
            </a:endParaRPr>
          </a:p>
        </p:txBody>
      </p:sp>
      <p:sp>
        <p:nvSpPr>
          <p:cNvPr id="4" name="Rectangle 3"/>
          <p:cNvSpPr/>
          <p:nvPr/>
        </p:nvSpPr>
        <p:spPr>
          <a:xfrm>
            <a:off x="3562581" y="149304"/>
            <a:ext cx="5056192"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1" algn="ctr"/>
            <a:r>
              <a:rPr lang="en-US" sz="6600" b="1" dirty="0" smtClean="0">
                <a:ln/>
                <a:solidFill>
                  <a:schemeClr val="accent3"/>
                </a:solidFill>
              </a:rPr>
              <a:t>Ungrateful</a:t>
            </a:r>
            <a:endParaRPr lang="en-US" sz="6600" b="1" cap="none" spc="0" dirty="0">
              <a:ln/>
              <a:solidFill>
                <a:schemeClr val="accent3"/>
              </a:solidFill>
              <a:effectLst/>
            </a:endParaRPr>
          </a:p>
        </p:txBody>
      </p:sp>
      <p:pic>
        <p:nvPicPr>
          <p:cNvPr id="2" name="Picture 1"/>
          <p:cNvPicPr>
            <a:picLocks noChangeAspect="1"/>
          </p:cNvPicPr>
          <p:nvPr/>
        </p:nvPicPr>
        <p:blipFill>
          <a:blip r:embed="rId2"/>
          <a:stretch>
            <a:fillRect/>
          </a:stretch>
        </p:blipFill>
        <p:spPr>
          <a:xfrm>
            <a:off x="953424" y="239842"/>
            <a:ext cx="1796462" cy="1164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8802499" y="251874"/>
            <a:ext cx="1375822" cy="1011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0931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725" y="1402769"/>
            <a:ext cx="10802868" cy="4355536"/>
          </a:xfrm>
        </p:spPr>
        <p:txBody>
          <a:bodyPr>
            <a:noAutofit/>
          </a:bodyPr>
          <a:lstStyle/>
          <a:p>
            <a:pPr>
              <a:lnSpc>
                <a:spcPct val="100000"/>
              </a:lnSpc>
            </a:pPr>
            <a:r>
              <a:rPr lang="en-US" sz="3200" dirty="0">
                <a:effectLst/>
                <a:latin typeface="Aparajita" panose="020B0604020202020204" pitchFamily="34" charset="0"/>
                <a:cs typeface="Aparajita" panose="020B0604020202020204" pitchFamily="34" charset="0"/>
              </a:rPr>
              <a:t>Narrated </a:t>
            </a:r>
            <a:r>
              <a:rPr lang="en-US" sz="3200" dirty="0" err="1">
                <a:effectLst/>
                <a:latin typeface="Aparajita" panose="020B0604020202020204" pitchFamily="34" charset="0"/>
                <a:cs typeface="Aparajita" panose="020B0604020202020204" pitchFamily="34" charset="0"/>
              </a:rPr>
              <a:t>Ibn</a:t>
            </a:r>
            <a:r>
              <a:rPr lang="en-US" sz="3200" dirty="0">
                <a:effectLst/>
                <a:latin typeface="Aparajita" panose="020B0604020202020204" pitchFamily="34" charset="0"/>
                <a:cs typeface="Aparajita" panose="020B0604020202020204" pitchFamily="34" charset="0"/>
              </a:rPr>
              <a:t> 'Abbas: The Prophet said: "I was shown the Hell-fire and that the majority of its dwellers were women who were ungrateful." It was asked, "Do they disbelieve in Allah?" (or are they ungrateful to Allah?) He replied, "They are ungrateful to their husbands and are ungrateful for the favors and the good (charitable deeds) done to them. If you have always been good (benevolent) to one of them and then she sees something in you (not of her liking), she will say, 'I have never received any good from you." </a:t>
            </a:r>
            <a:r>
              <a:rPr lang="en-US" sz="3200" dirty="0" err="1">
                <a:effectLst/>
                <a:latin typeface="Aparajita" panose="020B0604020202020204" pitchFamily="34" charset="0"/>
                <a:cs typeface="Aparajita" panose="020B0604020202020204" pitchFamily="34" charset="0"/>
              </a:rPr>
              <a:t>Sahih</a:t>
            </a:r>
            <a:r>
              <a:rPr lang="en-US" sz="3200" dirty="0">
                <a:effectLst/>
                <a:latin typeface="Aparajita" panose="020B0604020202020204" pitchFamily="34" charset="0"/>
                <a:cs typeface="Aparajita" panose="020B0604020202020204" pitchFamily="34" charset="0"/>
              </a:rPr>
              <a:t> </a:t>
            </a:r>
            <a:r>
              <a:rPr lang="en-US" sz="3200" dirty="0" err="1">
                <a:effectLst/>
                <a:latin typeface="Aparajita" panose="020B0604020202020204" pitchFamily="34" charset="0"/>
                <a:cs typeface="Aparajita" panose="020B0604020202020204" pitchFamily="34" charset="0"/>
              </a:rPr>
              <a:t>Bukhari</a:t>
            </a:r>
            <a:r>
              <a:rPr lang="en-US" sz="3200" dirty="0">
                <a:effectLst/>
                <a:latin typeface="Aparajita" panose="020B0604020202020204" pitchFamily="34" charset="0"/>
                <a:cs typeface="Aparajita" panose="020B0604020202020204" pitchFamily="34" charset="0"/>
              </a:rPr>
              <a:t>, Volume 1, Book 2, Number 28 </a:t>
            </a:r>
            <a:endParaRPr lang="en-US" sz="3200" dirty="0">
              <a:latin typeface="Aparajita" panose="020B0604020202020204" pitchFamily="34" charset="0"/>
              <a:cs typeface="Aparajita" panose="020B0604020202020204" pitchFamily="34" charset="0"/>
            </a:endParaRPr>
          </a:p>
        </p:txBody>
      </p:sp>
      <p:sp>
        <p:nvSpPr>
          <p:cNvPr id="4" name="Rectangle 3"/>
          <p:cNvSpPr/>
          <p:nvPr/>
        </p:nvSpPr>
        <p:spPr>
          <a:xfrm>
            <a:off x="818117" y="300752"/>
            <a:ext cx="1054513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smtClean="0">
                <a:ln/>
                <a:solidFill>
                  <a:schemeClr val="accent3"/>
                </a:solidFill>
                <a:effectLst/>
              </a:rPr>
              <a:t>Women Being Ungrateful</a:t>
            </a:r>
            <a:endParaRPr lang="en-US" sz="6600" b="1" cap="none" spc="0" dirty="0">
              <a:ln/>
              <a:solidFill>
                <a:schemeClr val="accent3"/>
              </a:solidFill>
              <a:effectLst/>
            </a:endParaRPr>
          </a:p>
        </p:txBody>
      </p:sp>
      <p:pic>
        <p:nvPicPr>
          <p:cNvPr id="3074" name="Picture 2" descr="http://2.bp.blogspot.com/-MJWc0Qt-F_g/TZL5m-y6IDI/AAAAAAAABDE/SgkOVLYcFrY/s1600/couple-argui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533107" y="5852247"/>
            <a:ext cx="919379" cy="810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1155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744" y="1613464"/>
            <a:ext cx="10852413" cy="4914336"/>
          </a:xfrm>
        </p:spPr>
        <p:txBody>
          <a:bodyPr>
            <a:noAutofit/>
          </a:bodyPr>
          <a:lstStyle/>
          <a:p>
            <a:pPr>
              <a:lnSpc>
                <a:spcPct val="100000"/>
              </a:lnSpc>
            </a:pPr>
            <a:r>
              <a:rPr lang="en-US" sz="2600" dirty="0" smtClean="0">
                <a:effectLst/>
                <a:latin typeface="Aparajita" panose="020B0604020202020204" pitchFamily="34" charset="0"/>
                <a:cs typeface="Aparajita" panose="020B0604020202020204" pitchFamily="34" charset="0"/>
              </a:rPr>
              <a:t>No one can come close to Allah, the one who gave us everything, As the Quran states: “Who created you, fashioned you perfectly, and gave you due proportion”[</a:t>
            </a:r>
            <a:r>
              <a:rPr lang="en-US" sz="2600" dirty="0" err="1" smtClean="0">
                <a:effectLst/>
                <a:latin typeface="Aparajita" panose="020B0604020202020204" pitchFamily="34" charset="0"/>
                <a:cs typeface="Aparajita" panose="020B0604020202020204" pitchFamily="34" charset="0"/>
              </a:rPr>
              <a:t>Infitar</a:t>
            </a:r>
            <a:r>
              <a:rPr lang="en-US" sz="2600" dirty="0" smtClean="0">
                <a:effectLst/>
                <a:latin typeface="Aparajita" panose="020B0604020202020204" pitchFamily="34" charset="0"/>
                <a:cs typeface="Aparajita" panose="020B0604020202020204" pitchFamily="34" charset="0"/>
              </a:rPr>
              <a:t> 82:7]. </a:t>
            </a:r>
          </a:p>
          <a:p>
            <a:pPr lvl="0">
              <a:lnSpc>
                <a:spcPct val="100000"/>
              </a:lnSpc>
            </a:pPr>
            <a:r>
              <a:rPr lang="en-US" sz="2600" dirty="0" smtClean="0">
                <a:solidFill>
                  <a:prstClr val="white"/>
                </a:solidFill>
                <a:effectLst/>
                <a:latin typeface="Aparajita" panose="020B0604020202020204" pitchFamily="34" charset="0"/>
                <a:cs typeface="Aparajita" panose="020B0604020202020204" pitchFamily="34" charset="0"/>
              </a:rPr>
              <a:t>Allah says in the Quran: "And whatever of blessings and good things you have, it is from Allah” [al-</a:t>
            </a:r>
            <a:r>
              <a:rPr lang="en-US" sz="2600" dirty="0" err="1" smtClean="0">
                <a:solidFill>
                  <a:prstClr val="white"/>
                </a:solidFill>
                <a:effectLst/>
                <a:latin typeface="Aparajita" panose="020B0604020202020204" pitchFamily="34" charset="0"/>
                <a:cs typeface="Aparajita" panose="020B0604020202020204" pitchFamily="34" charset="0"/>
              </a:rPr>
              <a:t>Nahl</a:t>
            </a:r>
            <a:r>
              <a:rPr lang="en-US" sz="2600" dirty="0" smtClean="0">
                <a:solidFill>
                  <a:prstClr val="white"/>
                </a:solidFill>
                <a:effectLst/>
                <a:latin typeface="Aparajita" panose="020B0604020202020204" pitchFamily="34" charset="0"/>
                <a:cs typeface="Aparajita" panose="020B0604020202020204" pitchFamily="34" charset="0"/>
              </a:rPr>
              <a:t> 16:53]. He also says, “And He found you poor and made you rich  [al-</a:t>
            </a:r>
            <a:r>
              <a:rPr lang="en-US" sz="2600" dirty="0" err="1" smtClean="0">
                <a:solidFill>
                  <a:prstClr val="white"/>
                </a:solidFill>
                <a:effectLst/>
                <a:latin typeface="Aparajita" panose="020B0604020202020204" pitchFamily="34" charset="0"/>
                <a:cs typeface="Aparajita" panose="020B0604020202020204" pitchFamily="34" charset="0"/>
              </a:rPr>
              <a:t>Duha</a:t>
            </a:r>
            <a:r>
              <a:rPr lang="en-US" sz="2600" dirty="0" smtClean="0">
                <a:solidFill>
                  <a:prstClr val="white"/>
                </a:solidFill>
                <a:effectLst/>
                <a:latin typeface="Aparajita" panose="020B0604020202020204" pitchFamily="34" charset="0"/>
                <a:cs typeface="Aparajita" panose="020B0604020202020204" pitchFamily="34" charset="0"/>
              </a:rPr>
              <a:t> 93:8].</a:t>
            </a:r>
          </a:p>
          <a:p>
            <a:pPr>
              <a:lnSpc>
                <a:spcPct val="100000"/>
              </a:lnSpc>
            </a:pPr>
            <a:r>
              <a:rPr lang="en-US" sz="2600" dirty="0" smtClean="0">
                <a:solidFill>
                  <a:prstClr val="white"/>
                </a:solidFill>
                <a:effectLst/>
                <a:latin typeface="Aparajita" panose="020B0604020202020204" pitchFamily="34" charset="0"/>
                <a:cs typeface="Aparajita" panose="020B0604020202020204" pitchFamily="34" charset="0"/>
              </a:rPr>
              <a:t>Allah provides us a way to escape that punishment by being thankful to Him. He says, “Why should Allah punish you if you have thanked (Him) and have believed in Him. And Allah is Ever All-Appreciative (of good), All-Knowing” [(An-</a:t>
            </a:r>
            <a:r>
              <a:rPr lang="en-US" sz="2600" dirty="0" err="1" smtClean="0">
                <a:solidFill>
                  <a:prstClr val="white"/>
                </a:solidFill>
                <a:effectLst/>
                <a:latin typeface="Aparajita" panose="020B0604020202020204" pitchFamily="34" charset="0"/>
                <a:cs typeface="Aparajita" panose="020B0604020202020204" pitchFamily="34" charset="0"/>
              </a:rPr>
              <a:t>Nisa</a:t>
            </a:r>
            <a:r>
              <a:rPr lang="en-US" sz="2600" dirty="0" smtClean="0">
                <a:solidFill>
                  <a:prstClr val="white"/>
                </a:solidFill>
                <a:effectLst/>
                <a:latin typeface="Aparajita" panose="020B0604020202020204" pitchFamily="34" charset="0"/>
                <a:cs typeface="Aparajita" panose="020B0604020202020204" pitchFamily="34" charset="0"/>
              </a:rPr>
              <a:t>, Verse #147)].</a:t>
            </a:r>
          </a:p>
          <a:p>
            <a:pPr marL="0" lvl="0" indent="0">
              <a:lnSpc>
                <a:spcPct val="100000"/>
              </a:lnSpc>
              <a:buNone/>
            </a:pPr>
            <a:endParaRPr lang="en-US" sz="2600" dirty="0">
              <a:solidFill>
                <a:prstClr val="white"/>
              </a:solidFill>
              <a:effectLst/>
              <a:latin typeface="Aparajita" panose="020B0604020202020204" pitchFamily="34" charset="0"/>
              <a:cs typeface="Aparajita" panose="020B0604020202020204" pitchFamily="34" charset="0"/>
            </a:endParaRPr>
          </a:p>
          <a:p>
            <a:pPr>
              <a:lnSpc>
                <a:spcPct val="100000"/>
              </a:lnSpc>
            </a:pPr>
            <a:endParaRPr lang="en-US" sz="2600" dirty="0">
              <a:effectLst/>
              <a:latin typeface="Aparajita" panose="020B0604020202020204" pitchFamily="34" charset="0"/>
              <a:cs typeface="Aparajita" panose="020B0604020202020204" pitchFamily="34" charset="0"/>
            </a:endParaRPr>
          </a:p>
          <a:p>
            <a:pPr>
              <a:lnSpc>
                <a:spcPct val="100000"/>
              </a:lnSpc>
            </a:pPr>
            <a:endParaRPr lang="en-US" sz="2600" dirty="0"/>
          </a:p>
        </p:txBody>
      </p:sp>
      <p:sp>
        <p:nvSpPr>
          <p:cNvPr id="4" name="Rectangle 3"/>
          <p:cNvSpPr/>
          <p:nvPr/>
        </p:nvSpPr>
        <p:spPr>
          <a:xfrm>
            <a:off x="2369590" y="363835"/>
            <a:ext cx="7021026"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3"/>
                </a:solidFill>
              </a:rPr>
              <a:t>Hadith and Ayah</a:t>
            </a:r>
            <a:endParaRPr lang="en-US" sz="6600" b="1" cap="none" spc="0" dirty="0">
              <a:ln/>
              <a:solidFill>
                <a:schemeClr val="accent3"/>
              </a:solidFill>
              <a:effectLst/>
            </a:endParaRPr>
          </a:p>
        </p:txBody>
      </p:sp>
      <p:pic>
        <p:nvPicPr>
          <p:cNvPr id="5" name="Picture 4"/>
          <p:cNvPicPr>
            <a:picLocks noChangeAspect="1"/>
          </p:cNvPicPr>
          <p:nvPr/>
        </p:nvPicPr>
        <p:blipFill>
          <a:blip r:embed="rId2"/>
          <a:stretch>
            <a:fillRect/>
          </a:stretch>
        </p:blipFill>
        <p:spPr>
          <a:xfrm>
            <a:off x="10406714" y="0"/>
            <a:ext cx="1295400" cy="1630547"/>
          </a:xfrm>
          <a:prstGeom prst="rect">
            <a:avLst/>
          </a:prstGeom>
        </p:spPr>
      </p:pic>
    </p:spTree>
    <p:extLst>
      <p:ext uri="{BB962C8B-B14F-4D97-AF65-F5344CB8AC3E}">
        <p14:creationId xmlns:p14="http://schemas.microsoft.com/office/powerpoint/2010/main" xmlns="" val="176503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8906" y="78695"/>
            <a:ext cx="10988906" cy="193899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smtClean="0">
                <a:ln/>
                <a:solidFill>
                  <a:schemeClr val="accent3"/>
                </a:solidFill>
                <a:effectLst/>
              </a:rPr>
              <a:t>Tonicity and </a:t>
            </a:r>
          </a:p>
          <a:p>
            <a:pPr algn="ctr"/>
            <a:r>
              <a:rPr lang="en-US" sz="6000" b="1" cap="none" spc="0" dirty="0" smtClean="0">
                <a:ln/>
                <a:solidFill>
                  <a:schemeClr val="accent3"/>
                </a:solidFill>
                <a:effectLst/>
              </a:rPr>
              <a:t>Semi Permeable Membrane </a:t>
            </a:r>
            <a:endParaRPr lang="en-US" sz="6000" b="1" cap="none" spc="0" dirty="0">
              <a:ln/>
              <a:solidFill>
                <a:schemeClr val="accent3"/>
              </a:solidFill>
              <a:effectLst/>
            </a:endParaRPr>
          </a:p>
        </p:txBody>
      </p:sp>
      <p:sp>
        <p:nvSpPr>
          <p:cNvPr id="2" name="TextBox 1"/>
          <p:cNvSpPr txBox="1"/>
          <p:nvPr/>
        </p:nvSpPr>
        <p:spPr>
          <a:xfrm>
            <a:off x="457200" y="2171700"/>
            <a:ext cx="10896600" cy="3323987"/>
          </a:xfrm>
          <a:prstGeom prst="rect">
            <a:avLst/>
          </a:prstGeom>
          <a:noFill/>
        </p:spPr>
        <p:txBody>
          <a:bodyPr wrap="square" rtlCol="0">
            <a:spAutoFit/>
          </a:bodyPr>
          <a:lstStyle/>
          <a:p>
            <a:pPr marL="457200" indent="-457200">
              <a:lnSpc>
                <a:spcPct val="100000"/>
              </a:lnSpc>
              <a:buFont typeface="Arial" panose="020B0604020202020204" pitchFamily="34" charset="0"/>
              <a:buChar char="•"/>
            </a:pPr>
            <a:r>
              <a:rPr lang="en-US" sz="3000" dirty="0">
                <a:latin typeface="Aparajita" panose="020B0604020202020204" pitchFamily="34" charset="0"/>
                <a:cs typeface="Aparajita" panose="020B0604020202020204" pitchFamily="34" charset="0"/>
              </a:rPr>
              <a:t>Hypertonic: A sick heart, there </a:t>
            </a:r>
            <a:r>
              <a:rPr lang="en-US" sz="3000" dirty="0" smtClean="0">
                <a:latin typeface="Aparajita" panose="020B0604020202020204" pitchFamily="34" charset="0"/>
                <a:cs typeface="Aparajita" panose="020B0604020202020204" pitchFamily="34" charset="0"/>
              </a:rPr>
              <a:t>are cures </a:t>
            </a:r>
            <a:r>
              <a:rPr lang="en-US" sz="3000" dirty="0">
                <a:latin typeface="Aparajita" panose="020B0604020202020204" pitchFamily="34" charset="0"/>
                <a:cs typeface="Aparajita" panose="020B0604020202020204" pitchFamily="34" charset="0"/>
              </a:rPr>
              <a:t>from being ungrateful, either you will be cured or stay on the wrong path. There are many cures. </a:t>
            </a:r>
            <a:endParaRPr lang="en-US" sz="3000" dirty="0" smtClean="0">
              <a:latin typeface="Aparajita" panose="020B0604020202020204" pitchFamily="34" charset="0"/>
              <a:cs typeface="Aparajita" panose="020B0604020202020204" pitchFamily="34" charset="0"/>
            </a:endParaRPr>
          </a:p>
          <a:p>
            <a:pPr marL="457200" indent="-457200">
              <a:lnSpc>
                <a:spcPct val="100000"/>
              </a:lnSpc>
              <a:buFont typeface="Arial" panose="020B0604020202020204" pitchFamily="34" charset="0"/>
              <a:buChar char="•"/>
            </a:pPr>
            <a:endParaRPr lang="en-US" sz="3000" dirty="0">
              <a:latin typeface="Aparajita" panose="020B0604020202020204" pitchFamily="34" charset="0"/>
              <a:cs typeface="Aparajita" panose="020B0604020202020204" pitchFamily="34" charset="0"/>
            </a:endParaRPr>
          </a:p>
          <a:p>
            <a:pPr marL="457200" indent="-457200">
              <a:lnSpc>
                <a:spcPct val="100000"/>
              </a:lnSpc>
              <a:buFont typeface="Arial" panose="020B0604020202020204" pitchFamily="34" charset="0"/>
              <a:buChar char="•"/>
            </a:pPr>
            <a:r>
              <a:rPr lang="en-US" sz="3000" dirty="0">
                <a:latin typeface="Aparajita" panose="020B0604020202020204" pitchFamily="34" charset="0"/>
                <a:cs typeface="Aparajita" panose="020B0604020202020204" pitchFamily="34" charset="0"/>
              </a:rPr>
              <a:t>Semi Permeable Membrane: Ungratefulness can be a barrier and stop you from praying and worshiping Allah. Stop you from doing good and start thinking negatively. </a:t>
            </a:r>
          </a:p>
          <a:p>
            <a:endParaRPr lang="en-US" sz="3000" dirty="0">
              <a:latin typeface="Aparajita" panose="020B0604020202020204" pitchFamily="34" charset="0"/>
              <a:cs typeface="Aparajita" panose="020B0604020202020204" pitchFamily="34" charset="0"/>
            </a:endParaRPr>
          </a:p>
        </p:txBody>
      </p:sp>
      <p:pic>
        <p:nvPicPr>
          <p:cNvPr id="5124" name="Picture 4" descr="http://www.allthingsdiscussed.com/images/Types-of-solution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6162" y="5455294"/>
            <a:ext cx="3899530" cy="1142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a:stretch>
            <a:fillRect/>
          </a:stretch>
        </p:blipFill>
        <p:spPr>
          <a:xfrm>
            <a:off x="9545587" y="5092259"/>
            <a:ext cx="2151550" cy="1450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167629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holyquraninfo.files.wordpress.com/2010/09/young-muslim-woman-makes-du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0475" y="1397000"/>
            <a:ext cx="2241549" cy="16811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723295" y="2601792"/>
            <a:ext cx="10353762" cy="3926007"/>
          </a:xfrm>
        </p:spPr>
        <p:txBody>
          <a:bodyPr numCol="2">
            <a:normAutofit fontScale="85000" lnSpcReduction="20000"/>
          </a:bodyPr>
          <a:lstStyle/>
          <a:p>
            <a:pPr>
              <a:lnSpc>
                <a:spcPct val="100000"/>
              </a:lnSpc>
            </a:pPr>
            <a:endParaRPr lang="en-US" sz="3200" dirty="0" smtClean="0">
              <a:latin typeface="Aparajita" panose="020B0604020202020204" pitchFamily="34" charset="0"/>
              <a:cs typeface="Aparajita" panose="020B0604020202020204" pitchFamily="34" charset="0"/>
            </a:endParaRPr>
          </a:p>
          <a:p>
            <a:pPr>
              <a:lnSpc>
                <a:spcPct val="100000"/>
              </a:lnSpc>
            </a:pPr>
            <a:r>
              <a:rPr lang="en-US" sz="3200" dirty="0" smtClean="0">
                <a:latin typeface="Aparajita" panose="020B0604020202020204" pitchFamily="34" charset="0"/>
                <a:cs typeface="Aparajita" panose="020B0604020202020204" pitchFamily="34" charset="0"/>
              </a:rPr>
              <a:t>Constantly praying, making dua’a, and thanking Allah for what you have, can prevent you from being ungrateful. </a:t>
            </a:r>
          </a:p>
          <a:p>
            <a:pPr>
              <a:lnSpc>
                <a:spcPct val="100000"/>
              </a:lnSpc>
            </a:pPr>
            <a:r>
              <a:rPr lang="en-US" sz="3200" dirty="0" smtClean="0">
                <a:latin typeface="Aparajita" panose="020B0604020202020204" pitchFamily="34" charset="0"/>
                <a:cs typeface="Aparajita" panose="020B0604020202020204" pitchFamily="34" charset="0"/>
              </a:rPr>
              <a:t>Noticing what Allah has given you and being pleased with what you have.</a:t>
            </a:r>
          </a:p>
          <a:p>
            <a:pPr>
              <a:lnSpc>
                <a:spcPct val="100000"/>
              </a:lnSpc>
            </a:pPr>
            <a:r>
              <a:rPr lang="en-US" sz="3200" dirty="0" smtClean="0">
                <a:latin typeface="Aparajita" panose="020B0604020202020204" pitchFamily="34" charset="0"/>
                <a:cs typeface="Aparajita" panose="020B0604020202020204" pitchFamily="34" charset="0"/>
              </a:rPr>
              <a:t>Not comparing yourself to others. </a:t>
            </a:r>
          </a:p>
          <a:p>
            <a:pPr>
              <a:lnSpc>
                <a:spcPct val="100000"/>
              </a:lnSpc>
            </a:pPr>
            <a:r>
              <a:rPr lang="en-US" sz="3200" dirty="0" smtClean="0">
                <a:latin typeface="Aparajita" panose="020B0604020202020204" pitchFamily="34" charset="0"/>
                <a:cs typeface="Aparajita" panose="020B0604020202020204" pitchFamily="34" charset="0"/>
              </a:rPr>
              <a:t>Everything you have is from Allah and He can take it away at any minute. </a:t>
            </a:r>
          </a:p>
          <a:p>
            <a:pPr>
              <a:lnSpc>
                <a:spcPct val="100000"/>
              </a:lnSpc>
            </a:pPr>
            <a:r>
              <a:rPr lang="en-US" sz="3200" dirty="0" smtClean="0">
                <a:latin typeface="Aparajita" panose="020B0604020202020204" pitchFamily="34" charset="0"/>
                <a:cs typeface="Aparajita" panose="020B0604020202020204" pitchFamily="34" charset="0"/>
              </a:rPr>
              <a:t>Allah has blessed everyone with something, looks, wealth, knowledge, etc. </a:t>
            </a:r>
          </a:p>
          <a:p>
            <a:pPr>
              <a:lnSpc>
                <a:spcPct val="100000"/>
              </a:lnSpc>
            </a:pPr>
            <a:r>
              <a:rPr lang="en-US" sz="3200" dirty="0" smtClean="0">
                <a:latin typeface="Aparajita" panose="020B0604020202020204" pitchFamily="34" charset="0"/>
                <a:cs typeface="Aparajita" panose="020B0604020202020204" pitchFamily="34" charset="0"/>
              </a:rPr>
              <a:t>Don’t love this world, make the treasures of the hereafter your goal. </a:t>
            </a:r>
          </a:p>
          <a:p>
            <a:pPr marL="0" indent="0">
              <a:lnSpc>
                <a:spcPct val="100000"/>
              </a:lnSpc>
              <a:buNone/>
            </a:pPr>
            <a:endParaRPr lang="en-US" sz="3200" dirty="0">
              <a:latin typeface="Aparajita" panose="020B0604020202020204" pitchFamily="34" charset="0"/>
              <a:cs typeface="Aparajita" panose="020B0604020202020204" pitchFamily="34" charset="0"/>
            </a:endParaRPr>
          </a:p>
        </p:txBody>
      </p:sp>
      <p:sp>
        <p:nvSpPr>
          <p:cNvPr id="4" name="Rectangle 3"/>
          <p:cNvSpPr/>
          <p:nvPr/>
        </p:nvSpPr>
        <p:spPr>
          <a:xfrm>
            <a:off x="1510063" y="236835"/>
            <a:ext cx="9161226"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smtClean="0">
                <a:ln/>
                <a:solidFill>
                  <a:schemeClr val="accent3"/>
                </a:solidFill>
                <a:effectLst/>
              </a:rPr>
              <a:t>Cures and Prevention</a:t>
            </a:r>
          </a:p>
          <a:p>
            <a:pPr algn="ctr"/>
            <a:r>
              <a:rPr lang="en-US" sz="6600" b="1" dirty="0" smtClean="0">
                <a:ln/>
                <a:solidFill>
                  <a:schemeClr val="accent3"/>
                </a:solidFill>
              </a:rPr>
              <a:t>of Disease </a:t>
            </a:r>
            <a:endParaRPr lang="en-US" sz="6600" b="1" cap="none" spc="0" dirty="0">
              <a:ln/>
              <a:solidFill>
                <a:schemeClr val="accent3"/>
              </a:solidFill>
              <a:effectLst/>
            </a:endParaRPr>
          </a:p>
        </p:txBody>
      </p:sp>
    </p:spTree>
    <p:extLst>
      <p:ext uri="{BB962C8B-B14F-4D97-AF65-F5344CB8AC3E}">
        <p14:creationId xmlns:p14="http://schemas.microsoft.com/office/powerpoint/2010/main" xmlns="" val="3085510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nSpc>
                <a:spcPct val="110000"/>
              </a:lnSpc>
            </a:pPr>
            <a:r>
              <a:rPr lang="en-US" sz="3200" dirty="0" smtClean="0">
                <a:latin typeface="Aparajita" panose="020B0604020202020204" pitchFamily="34" charset="0"/>
                <a:cs typeface="Aparajita" panose="020B0604020202020204" pitchFamily="34" charset="0"/>
                <a:hlinkClick r:id="rId2"/>
              </a:rPr>
              <a:t>http://www.iqrasense.com/muslim-character/the-blessings-of-gratitude-and-shukr.html</a:t>
            </a:r>
            <a:endParaRPr lang="en-US" sz="3200" dirty="0" smtClean="0">
              <a:latin typeface="Aparajita" panose="020B0604020202020204" pitchFamily="34" charset="0"/>
              <a:cs typeface="Aparajita" panose="020B0604020202020204" pitchFamily="34" charset="0"/>
            </a:endParaRPr>
          </a:p>
          <a:p>
            <a:pPr>
              <a:lnSpc>
                <a:spcPct val="110000"/>
              </a:lnSpc>
            </a:pPr>
            <a:r>
              <a:rPr lang="en-US" sz="3200" dirty="0" smtClean="0">
                <a:latin typeface="Aparajita" panose="020B0604020202020204" pitchFamily="34" charset="0"/>
                <a:cs typeface="Aparajita" panose="020B0604020202020204" pitchFamily="34" charset="0"/>
                <a:hlinkClick r:id="rId3"/>
              </a:rPr>
              <a:t>http://www.islamweb.net/emainpage/index.php?page=articles&amp;id=145008</a:t>
            </a:r>
            <a:endParaRPr lang="en-US" sz="3200" dirty="0" smtClean="0">
              <a:latin typeface="Aparajita" panose="020B0604020202020204" pitchFamily="34" charset="0"/>
              <a:cs typeface="Aparajita" panose="020B0604020202020204" pitchFamily="34" charset="0"/>
            </a:endParaRPr>
          </a:p>
          <a:p>
            <a:pPr>
              <a:lnSpc>
                <a:spcPct val="110000"/>
              </a:lnSpc>
            </a:pPr>
            <a:r>
              <a:rPr lang="en-US" sz="3200" dirty="0" smtClean="0">
                <a:latin typeface="Aparajita" panose="020B0604020202020204" pitchFamily="34" charset="0"/>
                <a:cs typeface="Aparajita" panose="020B0604020202020204" pitchFamily="34" charset="0"/>
                <a:hlinkClick r:id="rId4"/>
              </a:rPr>
              <a:t>http://xeniagreekmuslimah.wordpress.com/2010/11/06/are-you-being-ungrateful-or-you-are-pleased-with-allahs-decree/</a:t>
            </a:r>
            <a:endParaRPr lang="en-US" sz="3200" dirty="0" smtClean="0">
              <a:latin typeface="Aparajita" panose="020B0604020202020204" pitchFamily="34" charset="0"/>
              <a:cs typeface="Aparajita" panose="020B0604020202020204" pitchFamily="34" charset="0"/>
            </a:endParaRPr>
          </a:p>
          <a:p>
            <a:pPr>
              <a:lnSpc>
                <a:spcPct val="110000"/>
              </a:lnSpc>
            </a:pPr>
            <a:r>
              <a:rPr lang="en-US" sz="3200" dirty="0" smtClean="0">
                <a:latin typeface="Aparajita" panose="020B0604020202020204" pitchFamily="34" charset="0"/>
                <a:cs typeface="Aparajita" panose="020B0604020202020204" pitchFamily="34" charset="0"/>
                <a:hlinkClick r:id="rId2"/>
              </a:rPr>
              <a:t>http://www.iqrasense.com/muslim-character/the-blessings-of-gratitude-and-shukr.html</a:t>
            </a:r>
            <a:endParaRPr lang="en-US" sz="3200" dirty="0">
              <a:latin typeface="Aparajita" panose="020B0604020202020204" pitchFamily="34" charset="0"/>
              <a:cs typeface="Aparajita" panose="020B0604020202020204" pitchFamily="34" charset="0"/>
            </a:endParaRPr>
          </a:p>
        </p:txBody>
      </p:sp>
      <p:sp>
        <p:nvSpPr>
          <p:cNvPr id="4" name="Rectangle 3"/>
          <p:cNvSpPr/>
          <p:nvPr/>
        </p:nvSpPr>
        <p:spPr>
          <a:xfrm>
            <a:off x="3299591" y="516235"/>
            <a:ext cx="5582170"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smtClean="0">
                <a:ln/>
                <a:solidFill>
                  <a:schemeClr val="accent3"/>
                </a:solidFill>
                <a:effectLst/>
              </a:rPr>
              <a:t>Bibliography</a:t>
            </a:r>
            <a:endParaRPr lang="en-US" sz="6600" b="1" cap="none" spc="0" dirty="0">
              <a:ln/>
              <a:solidFill>
                <a:schemeClr val="accent3"/>
              </a:solidFill>
              <a:effectLst/>
            </a:endParaRPr>
          </a:p>
        </p:txBody>
      </p:sp>
    </p:spTree>
    <p:extLst>
      <p:ext uri="{BB962C8B-B14F-4D97-AF65-F5344CB8AC3E}">
        <p14:creationId xmlns:p14="http://schemas.microsoft.com/office/powerpoint/2010/main" xmlns="" val="615108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TC104033921[[fn=Damask]]</Template>
  <TotalTime>164</TotalTime>
  <Words>404</Words>
  <Application>Microsoft Office PowerPoint</Application>
  <PresentationFormat>Custom</PresentationFormat>
  <Paragraphs>41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Damask</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Mulla Turk</dc:creator>
  <cp:lastModifiedBy>asyed</cp:lastModifiedBy>
  <cp:revision>43</cp:revision>
  <dcterms:created xsi:type="dcterms:W3CDTF">2013-05-01T00:21:29Z</dcterms:created>
  <dcterms:modified xsi:type="dcterms:W3CDTF">2013-05-10T15:43:02Z</dcterms:modified>
</cp:coreProperties>
</file>